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3" r:id="rId2"/>
    <p:sldId id="269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3" r:id="rId11"/>
    <p:sldId id="265" r:id="rId12"/>
    <p:sldId id="268" r:id="rId13"/>
    <p:sldId id="26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 showGuides="1">
      <p:cViewPr varScale="1">
        <p:scale>
          <a:sx n="105" d="100"/>
          <a:sy n="105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F2DA-A194-435C-8193-718864985650}" type="datetimeFigureOut">
              <a:rPr lang="hr-HR" smtClean="0"/>
              <a:t>29.1.2026.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DBB39-059B-4E25-A348-BFBAB4D384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483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DBB39-059B-4E25-A348-BFBAB4D3849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10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F1F01-1D65-4A16-99C9-B60E2E037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SLUČAJ „NUDLE”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70D8D8-8EF5-476F-8205-47A2372F9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hr-HR" dirty="0"/>
              <a:t>Nataša Šimić, prof.</a:t>
            </a:r>
          </a:p>
          <a:p>
            <a:pPr algn="ctr"/>
            <a:r>
              <a:rPr lang="hr-HR" dirty="0"/>
              <a:t>Učenički dom „Hrvatskoga radiše” Osijek</a:t>
            </a:r>
          </a:p>
          <a:p>
            <a:pPr algn="ctr"/>
            <a:r>
              <a:rPr lang="hr-HR" dirty="0"/>
              <a:t>Veljača 2026., Dubrovnik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461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86758-B23E-4A6E-ABE5-77E286B0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su „junaci” naše priče?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7BC01E-963E-4BA2-9E6F-BC4F0303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A</a:t>
            </a:r>
            <a:r>
              <a:rPr lang="hr-HR" dirty="0"/>
              <a:t> – vođa, drugi razred, razvedeni roditelji, obitelj poznata Centru za socijalnu skrb, otac liječeni ovisnik, odgajala baka - nema autoriteta</a:t>
            </a:r>
          </a:p>
          <a:p>
            <a:r>
              <a:rPr lang="hr-HR" sz="4400" dirty="0"/>
              <a:t>B </a:t>
            </a:r>
            <a:r>
              <a:rPr lang="hr-HR" dirty="0"/>
              <a:t>- drugi razred, uvijek u društvu problematičnih „prijatelja”, trpi poniženja vođe, razvedeni roditelji, problemi u obitelji, praćeni od strane centra za socijalnu skrb</a:t>
            </a:r>
          </a:p>
          <a:p>
            <a:r>
              <a:rPr lang="hr-HR" sz="4400" dirty="0"/>
              <a:t>C</a:t>
            </a:r>
            <a:r>
              <a:rPr lang="hr-HR" sz="1800" dirty="0"/>
              <a:t> </a:t>
            </a:r>
            <a:r>
              <a:rPr lang="hr-HR" dirty="0"/>
              <a:t>– drugi razred, brižna obitelj s četvero djece, zbog postupka završio na sudu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62523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E45E7-BA20-4E00-A5AB-562B746E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su „junaci” naše priče?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CBE1A8-1740-475E-8CD8-A43A241F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D </a:t>
            </a:r>
            <a:r>
              <a:rPr lang="hr-HR" dirty="0"/>
              <a:t>– učenik drugog razreda, stariji roditelji, mudrac koji mrzi sve, zbog incidenta otac prijavljen službama u stanju ”ne smijem mu ništa”</a:t>
            </a:r>
          </a:p>
          <a:p>
            <a:r>
              <a:rPr lang="hr-HR" sz="4000" dirty="0"/>
              <a:t>C </a:t>
            </a:r>
            <a:r>
              <a:rPr lang="hr-HR" dirty="0"/>
              <a:t>– prvi razred, baka skrbnica, roditelji su ovisnici i nemaju kontakt s djetetom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7531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D26984-DD95-49B4-BD7B-BB6C7B5A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Nakon odlaska navedenih učenika: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D3F618-D6A1-44A3-8279-9D925EBBD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Dio učenika se oslobodio</a:t>
            </a:r>
          </a:p>
          <a:p>
            <a:r>
              <a:rPr lang="hr-HR" dirty="0"/>
              <a:t>Učenici se zahvaljuju</a:t>
            </a:r>
          </a:p>
          <a:p>
            <a:r>
              <a:rPr lang="hr-HR" dirty="0"/>
              <a:t>Osjeti se promjena klime među učenicima</a:t>
            </a:r>
          </a:p>
          <a:p>
            <a:r>
              <a:rPr lang="hr-HR" dirty="0"/>
              <a:t>Mama učenika A zatražila putem odvjetnika poništenje odluke o raskidu ugovora. Odbijeno putem odvjetnika kojeg smo angažirali</a:t>
            </a:r>
          </a:p>
          <a:p>
            <a:r>
              <a:rPr lang="hr-HR" dirty="0"/>
              <a:t>Na kraju objavljena poruka „zahvale”</a:t>
            </a:r>
          </a:p>
          <a:p>
            <a:r>
              <a:rPr lang="hr-HR" dirty="0"/>
              <a:t>Policijske patrole dežurne su na ključnim mjestima gdje su se okupljali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186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>
            <a:extLst>
              <a:ext uri="{FF2B5EF4-FFF2-40B4-BE49-F238E27FC236}">
                <a16:creationId xmlns:a16="http://schemas.microsoft.com/office/drawing/2014/main" id="{63B3F167-A132-4B1D-916E-891E883E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4" y="0"/>
            <a:ext cx="9948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0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CCDEA6F-4F58-4D20-99CD-D8613BFFBB21}"/>
              </a:ext>
            </a:extLst>
          </p:cNvPr>
          <p:cNvSpPr/>
          <p:nvPr/>
        </p:nvSpPr>
        <p:spPr>
          <a:xfrm>
            <a:off x="3048000" y="298272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3600" dirty="0">
                <a:solidFill>
                  <a:srgbClr val="000000"/>
                </a:solidFill>
                <a:latin typeface="TimesNewRoman"/>
              </a:rPr>
              <a:t>Najbolji način da pobjegnete od problema</a:t>
            </a:r>
            <a:br>
              <a:rPr lang="hr-HR" sz="3600" dirty="0">
                <a:solidFill>
                  <a:srgbClr val="000000"/>
                </a:solidFill>
                <a:latin typeface="TimesNewRoman"/>
              </a:rPr>
            </a:br>
            <a:r>
              <a:rPr lang="hr-HR" sz="3600" dirty="0">
                <a:solidFill>
                  <a:srgbClr val="000000"/>
                </a:solidFill>
                <a:latin typeface="TimesNewRoman"/>
              </a:rPr>
              <a:t>je da ih riješite.</a:t>
            </a:r>
          </a:p>
          <a:p>
            <a:pPr algn="ctr"/>
            <a:r>
              <a:rPr lang="hr-HR" sz="3600" i="1" dirty="0">
                <a:solidFill>
                  <a:srgbClr val="000000"/>
                </a:solidFill>
                <a:latin typeface="TimesNewRoman"/>
              </a:rPr>
              <a:t>(Alan </a:t>
            </a:r>
            <a:r>
              <a:rPr lang="hr-HR" sz="3600" i="1" dirty="0" err="1">
                <a:solidFill>
                  <a:srgbClr val="000000"/>
                </a:solidFill>
                <a:latin typeface="TimesNewRoman"/>
              </a:rPr>
              <a:t>Saporta</a:t>
            </a:r>
            <a:r>
              <a:rPr lang="hr-HR" sz="3600" i="1" dirty="0">
                <a:solidFill>
                  <a:srgbClr val="000000"/>
                </a:solidFill>
                <a:latin typeface="TimesNewRoman"/>
              </a:rPr>
              <a:t> )</a:t>
            </a:r>
            <a:endParaRPr lang="hr-HR" sz="3600" b="0" i="1" dirty="0">
              <a:solidFill>
                <a:srgbClr val="000000"/>
              </a:solidFill>
              <a:effectLst/>
              <a:latin typeface="TimesNew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39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5E696C0-08B5-4A31-99BF-6E1961F8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48" y="3562215"/>
            <a:ext cx="3956304" cy="30909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D80917B-43C8-4CDA-93E6-9ABF32D2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737" y="-283465"/>
            <a:ext cx="5391150" cy="53911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42BDF66-5BD8-4215-91B7-32E85BFD3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0"/>
            <a:ext cx="3422904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EB446C-3DFB-49E0-A155-486C4BD4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Priča započinje objavljenom fotografijom i razgovorom s dijelom učenika</a:t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19FD8EE-378F-4593-8056-EA865F5D2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90" y="1593299"/>
            <a:ext cx="9868619" cy="49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1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C0721D-8AFF-4866-A3A5-6DAF0D3A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postulat: </a:t>
            </a:r>
            <a:br>
              <a:rPr lang="hr-HR" dirty="0"/>
            </a:br>
            <a:r>
              <a:rPr lang="hr-HR" dirty="0">
                <a:solidFill>
                  <a:srgbClr val="C00000"/>
                </a:solidFill>
              </a:rPr>
              <a:t>Nikad ne obavljaj razgovore sam/a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68413C-5A06-4B47-A02C-F364F0FA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Nakon dobivenih informacija o ponašanju nekoliko učenika u domu ( odijevanje, prijetnje, upadanje u sobe, pušenje……) započeli smo obavljanje razgovora s tim učenicima.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Obavljeni su i razgovori s roditeljima/skrbnicima. Dobili smo podršku za daljnje korake kako bi zaustavili neprihvatljivo ponašanje njihove djece.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Razgovoru obvezno su nazočni odgajatelj, stručna suradnica pedagoginja i ravnateljica.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Spoznaje su nas neugodno zatekle, a poziv iz jedne policijske postaje vezano za ponašanje jednog od razgovorom obuhvaćenih učenika  doveo do zaključka da daljnje postupke treba preuzeti policija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776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82FB3-C52B-4C29-A46D-1712C52F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Drugi postulat:</a:t>
            </a:r>
            <a:br>
              <a:rPr lang="hr-HR" sz="3200" dirty="0"/>
            </a:br>
            <a:r>
              <a:rPr lang="hr-HR" sz="3200" dirty="0">
                <a:solidFill>
                  <a:srgbClr val="C00000"/>
                </a:solidFill>
              </a:rPr>
              <a:t>Nemoj raditi poslove za koje nemaš nadležnost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D857D5-6A60-465D-B386-3BC86C73A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Razgovori policijskih djelatnica s učenicima u nazočnosti odgajatelja, stručne suradnice pedagoginje i ravnateljice trajali su cijeli radni dan. </a:t>
            </a:r>
          </a:p>
          <a:p>
            <a:pPr algn="just"/>
            <a:r>
              <a:rPr lang="hr-HR" dirty="0"/>
              <a:t>Potpisali smo izjavu o tajnosti istražnog postupka.</a:t>
            </a:r>
          </a:p>
          <a:p>
            <a:pPr algn="just"/>
            <a:r>
              <a:rPr lang="hr-HR" dirty="0"/>
              <a:t>Roditelje smo informirali o sadržaju razgovora i zatražili sporazumne raskide ugovora.</a:t>
            </a:r>
          </a:p>
          <a:p>
            <a:pPr algn="just"/>
            <a:r>
              <a:rPr lang="hr-HR" dirty="0"/>
              <a:t>Troje roditelja je potpisalo sporazumni raskid ugovora</a:t>
            </a:r>
          </a:p>
          <a:p>
            <a:pPr algn="just"/>
            <a:r>
              <a:rPr lang="hr-HR" dirty="0"/>
              <a:t>Na hitnom, izvanrednom sastanku Odgajateljskog vijeća raskinula sam ugovore s dvoje roditelja </a:t>
            </a:r>
          </a:p>
        </p:txBody>
      </p:sp>
    </p:spTree>
    <p:extLst>
      <p:ext uri="{BB962C8B-B14F-4D97-AF65-F5344CB8AC3E}">
        <p14:creationId xmlns:p14="http://schemas.microsoft.com/office/powerpoint/2010/main" val="70573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CA8B5-28B4-4B62-8D91-37AD4F33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Treći postulat:</a:t>
            </a:r>
            <a:br>
              <a:rPr lang="hr-HR" sz="2800" dirty="0"/>
            </a:br>
            <a:r>
              <a:rPr lang="hr-HR" sz="2800" dirty="0">
                <a:solidFill>
                  <a:srgbClr val="C00000"/>
                </a:solidFill>
              </a:rPr>
              <a:t>Toliko smo naviknuti na buku da nas uznemiruje tišina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431928-26E4-4720-98F1-591D63C1F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Spoznaje o učenicima: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Poštivali su kućni red Doma i trudili se biti neupadljivi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Odjednom su postali jako urednu u sobama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Uredno se javljali pri odlasku u grad, šetnju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školama su bili neupadljivi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691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B3E82-592B-4D7C-83E5-3250A1CC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Četvrti postulat: </a:t>
            </a:r>
            <a:br>
              <a:rPr lang="hr-HR" dirty="0"/>
            </a:br>
            <a:r>
              <a:rPr lang="pl-PL" dirty="0">
                <a:solidFill>
                  <a:srgbClr val="C00000"/>
                </a:solidFill>
              </a:rPr>
              <a:t>Najjače vezani kad zajedno mrze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4A35F4-06E2-4729-B430-BE0DB41C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Tihe prijetnje drugim učenicima – izazivanje straha, ponižavanje, manipuliranje, pušenje, laganje i skrivanje konzumacije alkohola u gradu ( interesirala ih je i „koksa” i „klada” )</a:t>
            </a:r>
          </a:p>
          <a:p>
            <a:r>
              <a:rPr lang="hr-HR" dirty="0"/>
              <a:t>Izrazili su pripadnost skupini </a:t>
            </a:r>
            <a:r>
              <a:rPr lang="hr-HR" b="1" i="1" dirty="0" err="1"/>
              <a:t>Boneheads</a:t>
            </a:r>
            <a:r>
              <a:rPr lang="hr-HR" b="1" i="1" dirty="0"/>
              <a:t> / desničarski </a:t>
            </a:r>
            <a:r>
              <a:rPr lang="hr-HR" b="1" i="1" dirty="0" err="1"/>
              <a:t>skinhead</a:t>
            </a:r>
            <a:endParaRPr lang="hr-HR" b="1" dirty="0"/>
          </a:p>
          <a:p>
            <a:r>
              <a:rPr lang="hr-HR" dirty="0"/>
              <a:t>Izraz </a:t>
            </a:r>
            <a:r>
              <a:rPr lang="hr-HR" b="1" dirty="0"/>
              <a:t>“</a:t>
            </a:r>
            <a:r>
              <a:rPr lang="hr-HR" b="1" dirty="0" err="1"/>
              <a:t>bonehead</a:t>
            </a:r>
            <a:r>
              <a:rPr lang="hr-HR" b="1" dirty="0"/>
              <a:t>”</a:t>
            </a:r>
            <a:r>
              <a:rPr lang="hr-HR" dirty="0"/>
              <a:t> koristi se unutar </a:t>
            </a:r>
            <a:r>
              <a:rPr lang="hr-HR" dirty="0" err="1"/>
              <a:t>skinhead</a:t>
            </a:r>
            <a:r>
              <a:rPr lang="hr-HR" dirty="0"/>
              <a:t> zajednice za </a:t>
            </a:r>
            <a:r>
              <a:rPr lang="hr-HR" b="1" dirty="0"/>
              <a:t>ekstremističke, rasističke ili nasilne grupe</a:t>
            </a:r>
            <a:r>
              <a:rPr lang="hr-HR" dirty="0"/>
              <a:t> koje se pogrešno predstavljaju kao </a:t>
            </a:r>
            <a:r>
              <a:rPr lang="hr-HR" dirty="0" err="1"/>
              <a:t>skinheads</a:t>
            </a:r>
            <a:r>
              <a:rPr lang="hr-HR" dirty="0"/>
              <a:t>..</a:t>
            </a:r>
          </a:p>
          <a:p>
            <a:r>
              <a:rPr lang="hr-HR" dirty="0"/>
              <a:t>Dobna granica pristupanja skupini je od 13. do 19. godine</a:t>
            </a:r>
          </a:p>
          <a:p>
            <a:r>
              <a:rPr lang="hr-HR" dirty="0"/>
              <a:t>Izostanak empatije</a:t>
            </a:r>
          </a:p>
          <a:p>
            <a:r>
              <a:rPr lang="hr-HR" dirty="0"/>
              <a:t>Snaga je u broju članova skupine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356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sovni protesti i sukobi zbog penzijske reforme u Francuskoj | Svijet  Vijesti | Al Jazeera">
            <a:extLst>
              <a:ext uri="{FF2B5EF4-FFF2-40B4-BE49-F238E27FC236}">
                <a16:creationId xmlns:a16="http://schemas.microsoft.com/office/drawing/2014/main" id="{7EE07480-6AEF-494F-BFE8-E2B99F5C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1" y="3429000"/>
            <a:ext cx="4530305" cy="34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9366232C-0629-43A4-9865-357073F5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49" y="4019909"/>
            <a:ext cx="4272951" cy="28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z.ba/media/2019/07/21/1003754/djecija-banda-1.jpg">
            <a:extLst>
              <a:ext uri="{FF2B5EF4-FFF2-40B4-BE49-F238E27FC236}">
                <a16:creationId xmlns:a16="http://schemas.microsoft.com/office/drawing/2014/main" id="{2F85A6A4-A2B8-4B80-A115-D4A0A778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3" y="301924"/>
            <a:ext cx="3631720" cy="30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PHA INDUSTRIES Prijelazna jakna 'MA-1 ZH' | Crna boja | ABOUT YOU">
            <a:extLst>
              <a:ext uri="{FF2B5EF4-FFF2-40B4-BE49-F238E27FC236}">
                <a16:creationId xmlns:a16="http://schemas.microsoft.com/office/drawing/2014/main" id="{F95F3527-B373-4A7D-8298-D4CB2386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24" y="3288013"/>
            <a:ext cx="1838325" cy="25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BUĆA | adidas Hrvatska">
            <a:extLst>
              <a:ext uri="{FF2B5EF4-FFF2-40B4-BE49-F238E27FC236}">
                <a16:creationId xmlns:a16="http://schemas.microsoft.com/office/drawing/2014/main" id="{2BEC6C65-6ED5-4A6D-8539-8CBB5740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96" y="5814204"/>
            <a:ext cx="1387416" cy="9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F68C3FE-B35E-41FC-A8B7-153ED3FDF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177" y="498849"/>
            <a:ext cx="2661443" cy="34879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4D436B6-4C1C-40AC-B8C2-DABE35E960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873812" y="910088"/>
            <a:ext cx="2898478" cy="168215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2BD9435-1528-493B-856F-F90282CAB3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510" y="138025"/>
            <a:ext cx="2352313" cy="30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03162A-E67C-41B7-8791-819D4FD7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Grupa </a:t>
            </a:r>
            <a:r>
              <a:rPr lang="hr-HR" dirty="0" err="1"/>
              <a:t>Fuckboys</a:t>
            </a:r>
            <a:r>
              <a:rPr lang="hr-HR" dirty="0"/>
              <a:t> – „prijatelji” s prve fotografije i ostali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41C2C3-278D-4FA5-B3D6-3983CF15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„J…. </a:t>
            </a:r>
            <a:r>
              <a:rPr lang="hr-HR" dirty="0" err="1"/>
              <a:t>zidovcino</a:t>
            </a:r>
            <a:r>
              <a:rPr lang="hr-HR" dirty="0"/>
              <a:t> izbost </a:t>
            </a:r>
            <a:r>
              <a:rPr lang="hr-HR" dirty="0" err="1"/>
              <a:t>cu</a:t>
            </a:r>
            <a:r>
              <a:rPr lang="hr-HR" dirty="0"/>
              <a:t> te jebote </a:t>
            </a:r>
            <a:r>
              <a:rPr lang="hr-HR" dirty="0" err="1"/>
              <a:t>isus</a:t>
            </a:r>
            <a:r>
              <a:rPr lang="hr-HR" dirty="0"/>
              <a:t> vise”</a:t>
            </a:r>
          </a:p>
          <a:p>
            <a:r>
              <a:rPr lang="hr-HR" dirty="0"/>
              <a:t>„Imat </a:t>
            </a:r>
            <a:r>
              <a:rPr lang="hr-HR" dirty="0" err="1"/>
              <a:t>ce</a:t>
            </a:r>
            <a:r>
              <a:rPr lang="hr-HR" dirty="0"/>
              <a:t> i on razgovor. Mater mu ja j…drukerima”</a:t>
            </a:r>
          </a:p>
          <a:p>
            <a:r>
              <a:rPr lang="hr-HR" dirty="0"/>
              <a:t>„Nitko ne želi imat problema sa mnom”</a:t>
            </a:r>
          </a:p>
          <a:p>
            <a:r>
              <a:rPr lang="hr-HR" dirty="0"/>
              <a:t>„Ako mene </a:t>
            </a:r>
            <a:r>
              <a:rPr lang="hr-HR" dirty="0" err="1"/>
              <a:t>spomenes</a:t>
            </a:r>
            <a:r>
              <a:rPr lang="hr-HR" dirty="0"/>
              <a:t> ubit </a:t>
            </a:r>
            <a:r>
              <a:rPr lang="hr-HR" dirty="0" err="1"/>
              <a:t>cu</a:t>
            </a:r>
            <a:r>
              <a:rPr lang="hr-HR" dirty="0"/>
              <a:t> te”</a:t>
            </a:r>
          </a:p>
          <a:p>
            <a:r>
              <a:rPr lang="hr-HR" dirty="0"/>
              <a:t>„Ne </a:t>
            </a:r>
            <a:r>
              <a:rPr lang="hr-HR" dirty="0" err="1"/>
              <a:t>moze</a:t>
            </a:r>
            <a:r>
              <a:rPr lang="hr-HR" dirty="0"/>
              <a:t> </a:t>
            </a:r>
            <a:r>
              <a:rPr lang="hr-HR" dirty="0" err="1"/>
              <a:t>tuc</a:t>
            </a:r>
            <a:r>
              <a:rPr lang="hr-HR" dirty="0"/>
              <a:t> </a:t>
            </a:r>
            <a:r>
              <a:rPr lang="hr-HR" dirty="0" err="1"/>
              <a:t>nase</a:t>
            </a:r>
            <a:r>
              <a:rPr lang="hr-HR" dirty="0"/>
              <a:t> likove i srat po nama”</a:t>
            </a:r>
          </a:p>
        </p:txBody>
      </p:sp>
    </p:spTree>
    <p:extLst>
      <p:ext uri="{BB962C8B-B14F-4D97-AF65-F5344CB8AC3E}">
        <p14:creationId xmlns:p14="http://schemas.microsoft.com/office/powerpoint/2010/main" val="3913615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613</Words>
  <Application>Microsoft Office PowerPoint</Application>
  <PresentationFormat>Široki zaslon</PresentationFormat>
  <Paragraphs>55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TimesNewRoman</vt:lpstr>
      <vt:lpstr>Wingdings 3</vt:lpstr>
      <vt:lpstr>Ion</vt:lpstr>
      <vt:lpstr>SLUČAJ „NUDLE” </vt:lpstr>
      <vt:lpstr>PowerPoint prezentacija</vt:lpstr>
      <vt:lpstr>Priča započinje objavljenom fotografijom i razgovorom s dijelom učenika </vt:lpstr>
      <vt:lpstr>Prvi postulat:  Nikad ne obavljaj razgovore sam/a</vt:lpstr>
      <vt:lpstr>Drugi postulat: Nemoj raditi poslove za koje nemaš nadležnost</vt:lpstr>
      <vt:lpstr>Treći postulat: Toliko smo naviknuti na buku da nas uznemiruje tišina</vt:lpstr>
      <vt:lpstr>Četvrti postulat:  Najjače vezani kad zajedno mrze</vt:lpstr>
      <vt:lpstr>PowerPoint prezentacija</vt:lpstr>
      <vt:lpstr>Grupa Fuckboys – „prijatelji” s prve fotografije i ostali</vt:lpstr>
      <vt:lpstr>Tko su „junaci” naše priče?</vt:lpstr>
      <vt:lpstr>Tko su „junaci” naše priče?</vt:lpstr>
      <vt:lpstr>Nakon odlaska navedenih učenika: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STUDIJA SLUČAJA</dc:title>
  <dc:creator>Korisnik</dc:creator>
  <cp:lastModifiedBy>Korisnik</cp:lastModifiedBy>
  <cp:revision>26</cp:revision>
  <dcterms:created xsi:type="dcterms:W3CDTF">2025-11-26T09:58:47Z</dcterms:created>
  <dcterms:modified xsi:type="dcterms:W3CDTF">2026-01-29T13:54:05Z</dcterms:modified>
</cp:coreProperties>
</file>