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8" r:id="rId1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hr-HR" smtClean="0"/>
              <a:t>Uredite stil naslova matrice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874B69C-4601-4C53-9C8D-CCFE6E9AFCC0}" type="datetimeFigureOut">
              <a:rPr lang="hr-HR" smtClean="0"/>
              <a:t>18.5.2020.</a:t>
            </a:fld>
            <a:endParaRPr lang="hr-HR"/>
          </a:p>
        </p:txBody>
      </p:sp>
      <p:sp>
        <p:nvSpPr>
          <p:cNvPr id="5" name="Footer Placeholder 4"/>
          <p:cNvSpPr>
            <a:spLocks noGrp="1"/>
          </p:cNvSpPr>
          <p:nvPr>
            <p:ph type="ftr" sz="quarter" idx="11"/>
          </p:nvPr>
        </p:nvSpPr>
        <p:spPr>
          <a:xfrm>
            <a:off x="1371600" y="4323845"/>
            <a:ext cx="6400800" cy="365125"/>
          </a:xfrm>
        </p:spPr>
        <p:txBody>
          <a:bodyPr/>
          <a:lstStyle/>
          <a:p>
            <a:endParaRPr lang="hr-HR"/>
          </a:p>
        </p:txBody>
      </p:sp>
      <p:sp>
        <p:nvSpPr>
          <p:cNvPr id="6" name="Slide Number Placeholder 5"/>
          <p:cNvSpPr>
            <a:spLocks noGrp="1"/>
          </p:cNvSpPr>
          <p:nvPr>
            <p:ph type="sldNum" sz="quarter" idx="12"/>
          </p:nvPr>
        </p:nvSpPr>
        <p:spPr>
          <a:xfrm>
            <a:off x="8077200" y="1430866"/>
            <a:ext cx="2743200" cy="365125"/>
          </a:xfrm>
        </p:spPr>
        <p:txBody>
          <a:bodyPr/>
          <a:lstStyle/>
          <a:p>
            <a:fld id="{E2463818-AA4D-49D0-B7B9-3695ED82BF7E}" type="slidenum">
              <a:rPr lang="hr-HR" smtClean="0"/>
              <a:t>‹#›</a:t>
            </a:fld>
            <a:endParaRPr lang="hr-HR"/>
          </a:p>
        </p:txBody>
      </p:sp>
    </p:spTree>
    <p:extLst>
      <p:ext uri="{BB962C8B-B14F-4D97-AF65-F5344CB8AC3E}">
        <p14:creationId xmlns:p14="http://schemas.microsoft.com/office/powerpoint/2010/main" val="164604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A874B69C-4601-4C53-9C8D-CCFE6E9AFCC0}" type="datetimeFigureOut">
              <a:rPr lang="hr-HR" smtClean="0"/>
              <a:t>18.5.2020.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2463818-AA4D-49D0-B7B9-3695ED82BF7E}" type="slidenum">
              <a:rPr lang="hr-HR" smtClean="0"/>
              <a:t>‹#›</a:t>
            </a:fld>
            <a:endParaRPr lang="hr-HR"/>
          </a:p>
        </p:txBody>
      </p:sp>
    </p:spTree>
    <p:extLst>
      <p:ext uri="{BB962C8B-B14F-4D97-AF65-F5344CB8AC3E}">
        <p14:creationId xmlns:p14="http://schemas.microsoft.com/office/powerpoint/2010/main" val="11661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 opis">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874B69C-4601-4C53-9C8D-CCFE6E9AFCC0}" type="datetimeFigureOut">
              <a:rPr lang="hr-HR" smtClean="0"/>
              <a:t>18.5.2020.</a:t>
            </a:fld>
            <a:endParaRPr lang="hr-HR"/>
          </a:p>
        </p:txBody>
      </p:sp>
      <p:sp>
        <p:nvSpPr>
          <p:cNvPr id="6" name="Footer Placeholder 5"/>
          <p:cNvSpPr>
            <a:spLocks noGrp="1"/>
          </p:cNvSpPr>
          <p:nvPr>
            <p:ph type="ftr" sz="quarter" idx="11"/>
          </p:nvPr>
        </p:nvSpPr>
        <p:spPr>
          <a:xfrm>
            <a:off x="685800" y="379941"/>
            <a:ext cx="6991492" cy="365125"/>
          </a:xfrm>
        </p:spPr>
        <p:txBody>
          <a:bodyPr/>
          <a:lstStyle/>
          <a:p>
            <a:endParaRPr lang="hr-HR"/>
          </a:p>
        </p:txBody>
      </p:sp>
      <p:sp>
        <p:nvSpPr>
          <p:cNvPr id="7" name="Slide Number Placeholder 6"/>
          <p:cNvSpPr>
            <a:spLocks noGrp="1"/>
          </p:cNvSpPr>
          <p:nvPr>
            <p:ph type="sldNum" sz="quarter" idx="12"/>
          </p:nvPr>
        </p:nvSpPr>
        <p:spPr>
          <a:xfrm>
            <a:off x="10862452" y="381000"/>
            <a:ext cx="643748" cy="365125"/>
          </a:xfrm>
        </p:spPr>
        <p:txBody>
          <a:bodyPr/>
          <a:lstStyle/>
          <a:p>
            <a:fld id="{E2463818-AA4D-49D0-B7B9-3695ED82BF7E}" type="slidenum">
              <a:rPr lang="hr-HR" smtClean="0"/>
              <a:t>‹#›</a:t>
            </a:fld>
            <a:endParaRPr lang="hr-HR"/>
          </a:p>
        </p:txBody>
      </p:sp>
    </p:spTree>
    <p:extLst>
      <p:ext uri="{BB962C8B-B14F-4D97-AF65-F5344CB8AC3E}">
        <p14:creationId xmlns:p14="http://schemas.microsoft.com/office/powerpoint/2010/main" val="2182641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s opisom">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hr-HR" smtClean="0"/>
              <a:t>Uredite stil naslova matrice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874B69C-4601-4C53-9C8D-CCFE6E9AFCC0}" type="datetimeFigureOut">
              <a:rPr lang="hr-HR" smtClean="0"/>
              <a:t>18.5.2020.</a:t>
            </a:fld>
            <a:endParaRPr lang="hr-HR"/>
          </a:p>
        </p:txBody>
      </p:sp>
      <p:sp>
        <p:nvSpPr>
          <p:cNvPr id="6" name="Footer Placeholder 5"/>
          <p:cNvSpPr>
            <a:spLocks noGrp="1"/>
          </p:cNvSpPr>
          <p:nvPr>
            <p:ph type="ftr" sz="quarter" idx="11"/>
          </p:nvPr>
        </p:nvSpPr>
        <p:spPr>
          <a:xfrm>
            <a:off x="685800" y="379941"/>
            <a:ext cx="6991492" cy="365125"/>
          </a:xfrm>
        </p:spPr>
        <p:txBody>
          <a:bodyPr/>
          <a:lstStyle/>
          <a:p>
            <a:endParaRPr lang="hr-HR"/>
          </a:p>
        </p:txBody>
      </p:sp>
      <p:sp>
        <p:nvSpPr>
          <p:cNvPr id="7" name="Slide Number Placeholder 6"/>
          <p:cNvSpPr>
            <a:spLocks noGrp="1"/>
          </p:cNvSpPr>
          <p:nvPr>
            <p:ph type="sldNum" sz="quarter" idx="12"/>
          </p:nvPr>
        </p:nvSpPr>
        <p:spPr>
          <a:xfrm>
            <a:off x="10862452" y="381000"/>
            <a:ext cx="643748" cy="365125"/>
          </a:xfrm>
        </p:spPr>
        <p:txBody>
          <a:bodyPr/>
          <a:lstStyle/>
          <a:p>
            <a:fld id="{E2463818-AA4D-49D0-B7B9-3695ED82BF7E}" type="slidenum">
              <a:rPr lang="hr-HR" smtClean="0"/>
              <a:t>‹#›</a:t>
            </a:fld>
            <a:endParaRPr lang="hr-H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08443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s naziv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874B69C-4601-4C53-9C8D-CCFE6E9AFCC0}" type="datetimeFigureOut">
              <a:rPr lang="hr-HR" smtClean="0"/>
              <a:t>18.5.2020.</a:t>
            </a:fld>
            <a:endParaRPr lang="hr-HR"/>
          </a:p>
        </p:txBody>
      </p:sp>
      <p:sp>
        <p:nvSpPr>
          <p:cNvPr id="6" name="Footer Placeholder 5"/>
          <p:cNvSpPr>
            <a:spLocks noGrp="1"/>
          </p:cNvSpPr>
          <p:nvPr>
            <p:ph type="ftr" sz="quarter" idx="11"/>
          </p:nvPr>
        </p:nvSpPr>
        <p:spPr>
          <a:xfrm>
            <a:off x="685800" y="378883"/>
            <a:ext cx="6991492" cy="365125"/>
          </a:xfrm>
        </p:spPr>
        <p:txBody>
          <a:bodyPr/>
          <a:lstStyle/>
          <a:p>
            <a:endParaRPr lang="hr-HR"/>
          </a:p>
        </p:txBody>
      </p:sp>
      <p:sp>
        <p:nvSpPr>
          <p:cNvPr id="7" name="Slide Number Placeholder 6"/>
          <p:cNvSpPr>
            <a:spLocks noGrp="1"/>
          </p:cNvSpPr>
          <p:nvPr>
            <p:ph type="sldNum" sz="quarter" idx="12"/>
          </p:nvPr>
        </p:nvSpPr>
        <p:spPr>
          <a:xfrm>
            <a:off x="10862452" y="381000"/>
            <a:ext cx="643748" cy="365125"/>
          </a:xfrm>
        </p:spPr>
        <p:txBody>
          <a:bodyPr/>
          <a:lstStyle/>
          <a:p>
            <a:fld id="{E2463818-AA4D-49D0-B7B9-3695ED82BF7E}" type="slidenum">
              <a:rPr lang="hr-HR" smtClean="0"/>
              <a:t>‹#›</a:t>
            </a:fld>
            <a:endParaRPr lang="hr-HR"/>
          </a:p>
        </p:txBody>
      </p:sp>
    </p:spTree>
    <p:extLst>
      <p:ext uri="{BB962C8B-B14F-4D97-AF65-F5344CB8AC3E}">
        <p14:creationId xmlns:p14="http://schemas.microsoft.com/office/powerpoint/2010/main" val="971461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hr-HR" smtClean="0"/>
              <a:t>Uredite stil naslova matrice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A874B69C-4601-4C53-9C8D-CCFE6E9AFCC0}" type="datetimeFigureOut">
              <a:rPr lang="hr-HR" smtClean="0"/>
              <a:t>18.5.2020.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E2463818-AA4D-49D0-B7B9-3695ED82BF7E}" type="slidenum">
              <a:rPr lang="hr-HR" smtClean="0"/>
              <a:t>‹#›</a:t>
            </a:fld>
            <a:endParaRPr lang="hr-HR"/>
          </a:p>
        </p:txBody>
      </p:sp>
    </p:spTree>
    <p:extLst>
      <p:ext uri="{BB962C8B-B14F-4D97-AF65-F5344CB8AC3E}">
        <p14:creationId xmlns:p14="http://schemas.microsoft.com/office/powerpoint/2010/main" val="533945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hr-HR" smtClean="0"/>
              <a:t>Uredite stil naslova matrice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A874B69C-4601-4C53-9C8D-CCFE6E9AFCC0}" type="datetimeFigureOut">
              <a:rPr lang="hr-HR" smtClean="0"/>
              <a:t>18.5.2020.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E2463818-AA4D-49D0-B7B9-3695ED82BF7E}" type="slidenum">
              <a:rPr lang="hr-HR" smtClean="0"/>
              <a:t>‹#›</a:t>
            </a:fld>
            <a:endParaRPr lang="hr-HR"/>
          </a:p>
        </p:txBody>
      </p:sp>
    </p:spTree>
    <p:extLst>
      <p:ext uri="{BB962C8B-B14F-4D97-AF65-F5344CB8AC3E}">
        <p14:creationId xmlns:p14="http://schemas.microsoft.com/office/powerpoint/2010/main" val="346254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A874B69C-4601-4C53-9C8D-CCFE6E9AFCC0}" type="datetimeFigureOut">
              <a:rPr lang="hr-HR" smtClean="0"/>
              <a:t>18.5.2020.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2463818-AA4D-49D0-B7B9-3695ED82BF7E}" type="slidenum">
              <a:rPr lang="hr-HR" smtClean="0"/>
              <a:t>‹#›</a:t>
            </a:fld>
            <a:endParaRPr lang="hr-HR"/>
          </a:p>
        </p:txBody>
      </p:sp>
    </p:spTree>
    <p:extLst>
      <p:ext uri="{BB962C8B-B14F-4D97-AF65-F5344CB8AC3E}">
        <p14:creationId xmlns:p14="http://schemas.microsoft.com/office/powerpoint/2010/main" val="2198715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hr-HR" smtClean="0"/>
              <a:t>Uredite stil naslova matrice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874B69C-4601-4C53-9C8D-CCFE6E9AFCC0}" type="datetimeFigureOut">
              <a:rPr lang="hr-HR" smtClean="0"/>
              <a:t>18.5.2020.</a:t>
            </a:fld>
            <a:endParaRPr lang="hr-HR"/>
          </a:p>
        </p:txBody>
      </p:sp>
      <p:sp>
        <p:nvSpPr>
          <p:cNvPr id="5" name="Footer Placeholder 4"/>
          <p:cNvSpPr>
            <a:spLocks noGrp="1"/>
          </p:cNvSpPr>
          <p:nvPr>
            <p:ph type="ftr" sz="quarter" idx="11"/>
          </p:nvPr>
        </p:nvSpPr>
        <p:spPr>
          <a:xfrm>
            <a:off x="685800" y="381000"/>
            <a:ext cx="6991492" cy="365125"/>
          </a:xfrm>
        </p:spPr>
        <p:txBody>
          <a:bodyPr/>
          <a:lstStyle/>
          <a:p>
            <a:endParaRPr lang="hr-HR"/>
          </a:p>
        </p:txBody>
      </p:sp>
      <p:sp>
        <p:nvSpPr>
          <p:cNvPr id="6" name="Slide Number Placeholder 5"/>
          <p:cNvSpPr>
            <a:spLocks noGrp="1"/>
          </p:cNvSpPr>
          <p:nvPr>
            <p:ph type="sldNum" sz="quarter" idx="12"/>
          </p:nvPr>
        </p:nvSpPr>
        <p:spPr>
          <a:xfrm>
            <a:off x="10862452" y="381000"/>
            <a:ext cx="643748" cy="365125"/>
          </a:xfrm>
        </p:spPr>
        <p:txBody>
          <a:bodyPr/>
          <a:lstStyle/>
          <a:p>
            <a:fld id="{E2463818-AA4D-49D0-B7B9-3695ED82BF7E}" type="slidenum">
              <a:rPr lang="hr-HR" smtClean="0"/>
              <a:t>‹#›</a:t>
            </a:fld>
            <a:endParaRPr lang="hr-HR"/>
          </a:p>
        </p:txBody>
      </p:sp>
    </p:spTree>
    <p:extLst>
      <p:ext uri="{BB962C8B-B14F-4D97-AF65-F5344CB8AC3E}">
        <p14:creationId xmlns:p14="http://schemas.microsoft.com/office/powerpoint/2010/main" val="235188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A874B69C-4601-4C53-9C8D-CCFE6E9AFCC0}" type="datetimeFigureOut">
              <a:rPr lang="hr-HR" smtClean="0"/>
              <a:t>18.5.2020.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2463818-AA4D-49D0-B7B9-3695ED82BF7E}" type="slidenum">
              <a:rPr lang="hr-HR" smtClean="0"/>
              <a:t>‹#›</a:t>
            </a:fld>
            <a:endParaRPr lang="hr-HR"/>
          </a:p>
        </p:txBody>
      </p:sp>
    </p:spTree>
    <p:extLst>
      <p:ext uri="{BB962C8B-B14F-4D97-AF65-F5344CB8AC3E}">
        <p14:creationId xmlns:p14="http://schemas.microsoft.com/office/powerpoint/2010/main" val="327040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hr-HR" smtClean="0"/>
              <a:t>Uredite stil naslova matrice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874B69C-4601-4C53-9C8D-CCFE6E9AFCC0}" type="datetimeFigureOut">
              <a:rPr lang="hr-HR" smtClean="0"/>
              <a:t>18.5.2020.</a:t>
            </a:fld>
            <a:endParaRPr lang="hr-HR"/>
          </a:p>
        </p:txBody>
      </p:sp>
      <p:sp>
        <p:nvSpPr>
          <p:cNvPr id="5" name="Footer Placeholder 4"/>
          <p:cNvSpPr>
            <a:spLocks noGrp="1"/>
          </p:cNvSpPr>
          <p:nvPr>
            <p:ph type="ftr" sz="quarter" idx="11"/>
          </p:nvPr>
        </p:nvSpPr>
        <p:spPr>
          <a:xfrm>
            <a:off x="685800" y="381001"/>
            <a:ext cx="6991492" cy="364065"/>
          </a:xfrm>
        </p:spPr>
        <p:txBody>
          <a:bodyPr/>
          <a:lstStyle/>
          <a:p>
            <a:endParaRPr lang="hr-HR"/>
          </a:p>
        </p:txBody>
      </p:sp>
      <p:sp>
        <p:nvSpPr>
          <p:cNvPr id="6" name="Slide Number Placeholder 5"/>
          <p:cNvSpPr>
            <a:spLocks noGrp="1"/>
          </p:cNvSpPr>
          <p:nvPr>
            <p:ph type="sldNum" sz="quarter" idx="12"/>
          </p:nvPr>
        </p:nvSpPr>
        <p:spPr>
          <a:xfrm>
            <a:off x="10862452" y="381000"/>
            <a:ext cx="643748" cy="365125"/>
          </a:xfrm>
        </p:spPr>
        <p:txBody>
          <a:bodyPr/>
          <a:lstStyle/>
          <a:p>
            <a:fld id="{E2463818-AA4D-49D0-B7B9-3695ED82BF7E}" type="slidenum">
              <a:rPr lang="hr-HR" smtClean="0"/>
              <a:t>‹#›</a:t>
            </a:fld>
            <a:endParaRPr lang="hr-HR"/>
          </a:p>
        </p:txBody>
      </p:sp>
    </p:spTree>
    <p:extLst>
      <p:ext uri="{BB962C8B-B14F-4D97-AF65-F5344CB8AC3E}">
        <p14:creationId xmlns:p14="http://schemas.microsoft.com/office/powerpoint/2010/main" val="389567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A874B69C-4601-4C53-9C8D-CCFE6E9AFCC0}" type="datetimeFigureOut">
              <a:rPr lang="hr-HR" smtClean="0"/>
              <a:t>18.5.2020.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2463818-AA4D-49D0-B7B9-3695ED82BF7E}" type="slidenum">
              <a:rPr lang="hr-HR" smtClean="0"/>
              <a:t>‹#›</a:t>
            </a:fld>
            <a:endParaRPr lang="hr-HR"/>
          </a:p>
        </p:txBody>
      </p:sp>
    </p:spTree>
    <p:extLst>
      <p:ext uri="{BB962C8B-B14F-4D97-AF65-F5344CB8AC3E}">
        <p14:creationId xmlns:p14="http://schemas.microsoft.com/office/powerpoint/2010/main" val="23059791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685800" y="3132666"/>
            <a:ext cx="5311775" cy="3086019"/>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172200" y="3132666"/>
            <a:ext cx="5334000" cy="3086019"/>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A874B69C-4601-4C53-9C8D-CCFE6E9AFCC0}" type="datetimeFigureOut">
              <a:rPr lang="hr-HR" smtClean="0"/>
              <a:t>18.5.2020.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E2463818-AA4D-49D0-B7B9-3695ED82BF7E}" type="slidenum">
              <a:rPr lang="hr-HR" smtClean="0"/>
              <a:t>‹#›</a:t>
            </a:fld>
            <a:endParaRPr lang="hr-HR"/>
          </a:p>
        </p:txBody>
      </p:sp>
    </p:spTree>
    <p:extLst>
      <p:ext uri="{BB962C8B-B14F-4D97-AF65-F5344CB8AC3E}">
        <p14:creationId xmlns:p14="http://schemas.microsoft.com/office/powerpoint/2010/main" val="5090010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A874B69C-4601-4C53-9C8D-CCFE6E9AFCC0}" type="datetimeFigureOut">
              <a:rPr lang="hr-HR" smtClean="0"/>
              <a:t>18.5.2020.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E2463818-AA4D-49D0-B7B9-3695ED82BF7E}" type="slidenum">
              <a:rPr lang="hr-HR" smtClean="0"/>
              <a:t>‹#›</a:t>
            </a:fld>
            <a:endParaRPr lang="hr-HR"/>
          </a:p>
        </p:txBody>
      </p:sp>
    </p:spTree>
    <p:extLst>
      <p:ext uri="{BB962C8B-B14F-4D97-AF65-F5344CB8AC3E}">
        <p14:creationId xmlns:p14="http://schemas.microsoft.com/office/powerpoint/2010/main" val="152927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4B69C-4601-4C53-9C8D-CCFE6E9AFCC0}" type="datetimeFigureOut">
              <a:rPr lang="hr-HR" smtClean="0"/>
              <a:t>18.5.2020.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E2463818-AA4D-49D0-B7B9-3695ED82BF7E}" type="slidenum">
              <a:rPr lang="hr-HR" smtClean="0"/>
              <a:t>‹#›</a:t>
            </a:fld>
            <a:endParaRPr lang="hr-HR"/>
          </a:p>
        </p:txBody>
      </p:sp>
    </p:spTree>
    <p:extLst>
      <p:ext uri="{BB962C8B-B14F-4D97-AF65-F5344CB8AC3E}">
        <p14:creationId xmlns:p14="http://schemas.microsoft.com/office/powerpoint/2010/main" val="419970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hr-HR" smtClean="0"/>
              <a:t>Uredite stil naslova matrice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A874B69C-4601-4C53-9C8D-CCFE6E9AFCC0}" type="datetimeFigureOut">
              <a:rPr lang="hr-HR" smtClean="0"/>
              <a:t>18.5.2020.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2463818-AA4D-49D0-B7B9-3695ED82BF7E}" type="slidenum">
              <a:rPr lang="hr-HR" smtClean="0"/>
              <a:t>‹#›</a:t>
            </a:fld>
            <a:endParaRPr lang="hr-HR"/>
          </a:p>
        </p:txBody>
      </p:sp>
    </p:spTree>
    <p:extLst>
      <p:ext uri="{BB962C8B-B14F-4D97-AF65-F5344CB8AC3E}">
        <p14:creationId xmlns:p14="http://schemas.microsoft.com/office/powerpoint/2010/main" val="402988116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A874B69C-4601-4C53-9C8D-CCFE6E9AFCC0}" type="datetimeFigureOut">
              <a:rPr lang="hr-HR" smtClean="0"/>
              <a:t>18.5.2020.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2463818-AA4D-49D0-B7B9-3695ED82BF7E}" type="slidenum">
              <a:rPr lang="hr-HR" smtClean="0"/>
              <a:t>‹#›</a:t>
            </a:fld>
            <a:endParaRPr lang="hr-HR"/>
          </a:p>
        </p:txBody>
      </p:sp>
    </p:spTree>
    <p:extLst>
      <p:ext uri="{BB962C8B-B14F-4D97-AF65-F5344CB8AC3E}">
        <p14:creationId xmlns:p14="http://schemas.microsoft.com/office/powerpoint/2010/main" val="56790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874B69C-4601-4C53-9C8D-CCFE6E9AFCC0}" type="datetimeFigureOut">
              <a:rPr lang="hr-HR" smtClean="0"/>
              <a:t>18.5.2020.</a:t>
            </a:fld>
            <a:endParaRPr lang="hr-H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2463818-AA4D-49D0-B7B9-3695ED82BF7E}" type="slidenum">
              <a:rPr lang="hr-HR" smtClean="0"/>
              <a:t>‹#›</a:t>
            </a:fld>
            <a:endParaRPr lang="hr-HR"/>
          </a:p>
        </p:txBody>
      </p:sp>
    </p:spTree>
    <p:extLst>
      <p:ext uri="{BB962C8B-B14F-4D97-AF65-F5344CB8AC3E}">
        <p14:creationId xmlns:p14="http://schemas.microsoft.com/office/powerpoint/2010/main" val="276073113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repozitorij.kif.unizg.hr/islandora/object/kif:242/datastream/PDF/view" TargetMode="External"/><Relationship Id="rId2" Type="http://schemas.openxmlformats.org/officeDocument/2006/relationships/hyperlink" Target="http://free-kc.t-com.hr/stari-sportovi/discipline.ht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82689" y="1449156"/>
            <a:ext cx="11230377" cy="2601170"/>
          </a:xfrm>
        </p:spPr>
        <p:txBody>
          <a:bodyPr>
            <a:noAutofit/>
          </a:bodyPr>
          <a:lstStyle/>
          <a:p>
            <a:pPr algn="ctr"/>
            <a:r>
              <a:rPr lang="hr-HR" sz="7200" dirty="0" smtClean="0"/>
              <a:t>IGRAJMO SE, IGRAJMO KROZ STARE SPORTOVE</a:t>
            </a:r>
            <a:endParaRPr lang="hr-HR" sz="7200" dirty="0"/>
          </a:p>
        </p:txBody>
      </p:sp>
    </p:spTree>
    <p:extLst>
      <p:ext uri="{BB962C8B-B14F-4D97-AF65-F5344CB8AC3E}">
        <p14:creationId xmlns:p14="http://schemas.microsoft.com/office/powerpoint/2010/main" val="228167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26535" y="249219"/>
            <a:ext cx="6078827" cy="1293028"/>
          </a:xfrm>
        </p:spPr>
        <p:txBody>
          <a:bodyPr>
            <a:normAutofit/>
          </a:bodyPr>
          <a:lstStyle/>
          <a:p>
            <a:r>
              <a:rPr lang="hr-HR" sz="3200" b="1" dirty="0"/>
              <a:t>Bacanje kamena s ramena</a:t>
            </a:r>
          </a:p>
        </p:txBody>
      </p:sp>
      <p:sp>
        <p:nvSpPr>
          <p:cNvPr id="4" name="TekstniOkvir 3"/>
          <p:cNvSpPr txBox="1"/>
          <p:nvPr/>
        </p:nvSpPr>
        <p:spPr>
          <a:xfrm>
            <a:off x="508000" y="1275644"/>
            <a:ext cx="9769021" cy="3416320"/>
          </a:xfrm>
          <a:prstGeom prst="rect">
            <a:avLst/>
          </a:prstGeom>
          <a:noFill/>
        </p:spPr>
        <p:txBody>
          <a:bodyPr wrap="none" rtlCol="0">
            <a:spAutoFit/>
          </a:bodyPr>
          <a:lstStyle/>
          <a:p>
            <a:r>
              <a:rPr lang="hr-HR" sz="2400" b="1" dirty="0">
                <a:latin typeface="+mj-lt"/>
                <a:ea typeface="+mj-ea"/>
                <a:cs typeface="+mj-cs"/>
              </a:rPr>
              <a:t>Cilj igre </a:t>
            </a:r>
            <a:r>
              <a:rPr lang="hr-HR" sz="2400" dirty="0">
                <a:latin typeface="+mj-lt"/>
                <a:ea typeface="+mj-ea"/>
                <a:cs typeface="+mj-cs"/>
              </a:rPr>
              <a:t>je što dalje baciti kamen izbacivanjem iz ruke s ramena.</a:t>
            </a:r>
          </a:p>
          <a:p>
            <a:r>
              <a:rPr lang="hr-HR" sz="2400" b="1" dirty="0">
                <a:latin typeface="+mj-lt"/>
                <a:ea typeface="+mj-ea"/>
                <a:cs typeface="+mj-cs"/>
              </a:rPr>
              <a:t>Rekviziti:</a:t>
            </a:r>
            <a:r>
              <a:rPr lang="hr-HR" sz="2400" dirty="0">
                <a:latin typeface="+mj-lt"/>
                <a:ea typeface="+mj-ea"/>
                <a:cs typeface="+mj-cs"/>
              </a:rPr>
              <a:t> kamen težine 4 kg</a:t>
            </a:r>
          </a:p>
          <a:p>
            <a:r>
              <a:rPr lang="hr-HR" sz="2400" b="1" dirty="0">
                <a:latin typeface="+mj-lt"/>
                <a:ea typeface="+mj-ea"/>
                <a:cs typeface="+mj-cs"/>
              </a:rPr>
              <a:t>Način igre: </a:t>
            </a:r>
            <a:r>
              <a:rPr lang="hr-HR" sz="2400" dirty="0">
                <a:latin typeface="+mj-lt"/>
                <a:ea typeface="+mj-ea"/>
                <a:cs typeface="+mj-cs"/>
              </a:rPr>
              <a:t>Potrebno je odrediti startnu liniju. Igrač stane na liniju </a:t>
            </a:r>
            <a:endParaRPr lang="hr-HR" sz="2400" dirty="0" smtClean="0">
              <a:latin typeface="+mj-lt"/>
              <a:ea typeface="+mj-ea"/>
              <a:cs typeface="+mj-cs"/>
            </a:endParaRPr>
          </a:p>
          <a:p>
            <a:r>
              <a:rPr lang="hr-HR" sz="2400" dirty="0" smtClean="0">
                <a:latin typeface="+mj-lt"/>
                <a:ea typeface="+mj-ea"/>
                <a:cs typeface="+mj-cs"/>
              </a:rPr>
              <a:t>i </a:t>
            </a:r>
            <a:r>
              <a:rPr lang="hr-HR" sz="2400" dirty="0">
                <a:latin typeface="+mj-lt"/>
                <a:ea typeface="+mj-ea"/>
                <a:cs typeface="+mj-cs"/>
              </a:rPr>
              <a:t>zauzme startnu poziciju. </a:t>
            </a:r>
          </a:p>
          <a:p>
            <a:r>
              <a:rPr lang="hr-HR" sz="2400" dirty="0">
                <a:latin typeface="+mj-lt"/>
                <a:ea typeface="+mj-ea"/>
                <a:cs typeface="+mj-cs"/>
              </a:rPr>
              <a:t>Na znak voditelja izbacuje kamen iz ruke s ramena. </a:t>
            </a:r>
            <a:endParaRPr lang="hr-HR" sz="2400" dirty="0" smtClean="0">
              <a:latin typeface="+mj-lt"/>
              <a:ea typeface="+mj-ea"/>
              <a:cs typeface="+mj-cs"/>
            </a:endParaRPr>
          </a:p>
          <a:p>
            <a:r>
              <a:rPr lang="hr-HR" sz="2400" dirty="0" smtClean="0">
                <a:latin typeface="+mj-lt"/>
                <a:ea typeface="+mj-ea"/>
                <a:cs typeface="+mj-cs"/>
              </a:rPr>
              <a:t>Voditelj </a:t>
            </a:r>
            <a:r>
              <a:rPr lang="hr-HR" sz="2400" dirty="0">
                <a:latin typeface="+mj-lt"/>
                <a:ea typeface="+mj-ea"/>
                <a:cs typeface="+mj-cs"/>
              </a:rPr>
              <a:t>mjeri dužinu leta kamena od </a:t>
            </a:r>
          </a:p>
          <a:p>
            <a:r>
              <a:rPr lang="hr-HR" sz="2400" dirty="0">
                <a:latin typeface="+mj-lt"/>
                <a:ea typeface="+mj-ea"/>
                <a:cs typeface="+mj-cs"/>
              </a:rPr>
              <a:t>startne linije. Svaki natjecatelj baca dva puta. </a:t>
            </a:r>
            <a:endParaRPr lang="hr-HR" sz="2400" dirty="0" smtClean="0">
              <a:latin typeface="+mj-lt"/>
              <a:ea typeface="+mj-ea"/>
              <a:cs typeface="+mj-cs"/>
            </a:endParaRPr>
          </a:p>
          <a:p>
            <a:r>
              <a:rPr lang="hr-HR" sz="2400" dirty="0" smtClean="0">
                <a:latin typeface="+mj-lt"/>
                <a:ea typeface="+mj-ea"/>
                <a:cs typeface="+mj-cs"/>
              </a:rPr>
              <a:t>Uzima </a:t>
            </a:r>
            <a:r>
              <a:rPr lang="hr-HR" sz="2400" dirty="0">
                <a:latin typeface="+mj-lt"/>
                <a:ea typeface="+mj-ea"/>
                <a:cs typeface="+mj-cs"/>
              </a:rPr>
              <a:t>se rezultat koji je veći. </a:t>
            </a:r>
          </a:p>
          <a:p>
            <a:endParaRPr lang="hr-HR" sz="2400" dirty="0">
              <a:latin typeface="+mj-lt"/>
              <a:ea typeface="+mj-ea"/>
              <a:cs typeface="+mj-cs"/>
            </a:endParaRPr>
          </a:p>
        </p:txBody>
      </p:sp>
      <p:sp>
        <p:nvSpPr>
          <p:cNvPr id="6" name="AutoShape 2" descr="Bacanje kamena s ramena Archives - Narodni.N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7" name="AutoShape 4" descr="Aktuelno | Zvanična prezentacija | Opština Pećinc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021" y="4338108"/>
            <a:ext cx="9144000" cy="2381250"/>
          </a:xfrm>
          <a:prstGeom prst="rect">
            <a:avLst/>
          </a:prstGeom>
        </p:spPr>
      </p:pic>
    </p:spTree>
    <p:extLst>
      <p:ext uri="{BB962C8B-B14F-4D97-AF65-F5344CB8AC3E}">
        <p14:creationId xmlns:p14="http://schemas.microsoft.com/office/powerpoint/2010/main" val="57665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77296" y="390885"/>
            <a:ext cx="4752304" cy="1293028"/>
          </a:xfrm>
        </p:spPr>
        <p:txBody>
          <a:bodyPr>
            <a:normAutofit/>
          </a:bodyPr>
          <a:lstStyle/>
          <a:p>
            <a:r>
              <a:rPr lang="hr-HR" sz="3200" b="1" dirty="0"/>
              <a:t>Nošenje jaja u žlici</a:t>
            </a:r>
          </a:p>
        </p:txBody>
      </p:sp>
      <p:sp>
        <p:nvSpPr>
          <p:cNvPr id="3" name="Pravokutnik 2"/>
          <p:cNvSpPr/>
          <p:nvPr/>
        </p:nvSpPr>
        <p:spPr>
          <a:xfrm>
            <a:off x="321972" y="1683913"/>
            <a:ext cx="8822028" cy="4893647"/>
          </a:xfrm>
          <a:prstGeom prst="rect">
            <a:avLst/>
          </a:prstGeom>
        </p:spPr>
        <p:txBody>
          <a:bodyPr wrap="square">
            <a:spAutoFit/>
          </a:bodyPr>
          <a:lstStyle/>
          <a:p>
            <a:r>
              <a:rPr lang="hr-HR" sz="2400" b="1" dirty="0">
                <a:latin typeface="+mj-lt"/>
                <a:ea typeface="+mj-ea"/>
                <a:cs typeface="+mj-cs"/>
              </a:rPr>
              <a:t>Cilj igre </a:t>
            </a:r>
            <a:r>
              <a:rPr lang="hr-HR" sz="2400" dirty="0">
                <a:latin typeface="+mj-lt"/>
                <a:ea typeface="+mj-ea"/>
                <a:cs typeface="+mj-cs"/>
              </a:rPr>
              <a:t>je što prije prenijeti cijelo jaje do ciljne crte.</a:t>
            </a:r>
          </a:p>
          <a:p>
            <a:r>
              <a:rPr lang="hr-HR" sz="2400" b="1" dirty="0">
                <a:latin typeface="+mj-lt"/>
                <a:ea typeface="+mj-ea"/>
                <a:cs typeface="+mj-cs"/>
              </a:rPr>
              <a:t>Rekviziti</a:t>
            </a:r>
            <a:r>
              <a:rPr lang="hr-HR" sz="2400" dirty="0">
                <a:latin typeface="+mj-lt"/>
                <a:ea typeface="+mj-ea"/>
                <a:cs typeface="+mj-cs"/>
              </a:rPr>
              <a:t>: žlica i jaje</a:t>
            </a:r>
          </a:p>
          <a:p>
            <a:r>
              <a:rPr lang="hr-HR" sz="2400" b="1" dirty="0">
                <a:latin typeface="+mj-lt"/>
                <a:ea typeface="+mj-ea"/>
                <a:cs typeface="+mj-cs"/>
              </a:rPr>
              <a:t>Način igre: </a:t>
            </a:r>
            <a:r>
              <a:rPr lang="pl-PL" sz="2400" dirty="0"/>
              <a:t>Odlučite se za početnu točku i označite ju. Isto tako napravite i za cilj</a:t>
            </a:r>
            <a:r>
              <a:rPr lang="pl-PL" sz="2400" dirty="0" smtClean="0"/>
              <a:t>. </a:t>
            </a:r>
            <a:r>
              <a:rPr lang="hr-HR" sz="2400" dirty="0" smtClean="0">
                <a:latin typeface="+mj-lt"/>
                <a:ea typeface="+mj-ea"/>
                <a:cs typeface="+mj-cs"/>
              </a:rPr>
              <a:t>Igra </a:t>
            </a:r>
            <a:r>
              <a:rPr lang="hr-HR" sz="2400" dirty="0">
                <a:latin typeface="+mj-lt"/>
                <a:ea typeface="+mj-ea"/>
                <a:cs typeface="+mj-cs"/>
              </a:rPr>
              <a:t>se izvodi na način da prvi natjecatelj iz ekipe kreće sa startne pozicije držeći jaje u žlici jednom rukom a drugu drži na leđima. Cilj je prijeći </a:t>
            </a:r>
            <a:r>
              <a:rPr lang="hr-HR" sz="2400" dirty="0" smtClean="0">
                <a:latin typeface="+mj-lt"/>
                <a:ea typeface="+mj-ea"/>
                <a:cs typeface="+mj-cs"/>
              </a:rPr>
              <a:t>stazu od 6 metara okrenuti se i vratiti na startnu </a:t>
            </a:r>
            <a:r>
              <a:rPr lang="hr-HR" sz="2400" dirty="0">
                <a:latin typeface="+mj-lt"/>
                <a:ea typeface="+mj-ea"/>
                <a:cs typeface="+mj-cs"/>
              </a:rPr>
              <a:t>poziciju </a:t>
            </a:r>
            <a:r>
              <a:rPr lang="hr-HR" sz="2400" dirty="0" smtClean="0">
                <a:latin typeface="+mj-lt"/>
                <a:ea typeface="+mj-ea"/>
                <a:cs typeface="+mj-cs"/>
              </a:rPr>
              <a:t>i jaje </a:t>
            </a:r>
            <a:r>
              <a:rPr lang="hr-HR" sz="2400" dirty="0">
                <a:latin typeface="+mj-lt"/>
                <a:ea typeface="+mj-ea"/>
                <a:cs typeface="+mj-cs"/>
              </a:rPr>
              <a:t>na žlici predati sljedećem igraču koji mora ponoviti radnju. Ukoliko jaje padne na pod i razbije se, igrač kojemu je jaje ispalo vraća se na startnu poziciju, uzima novo jaje koje mu daje voditelj i nastavlja igru. Vrijeme se zaustavlja kada posljednji natjecatelj </a:t>
            </a:r>
            <a:r>
              <a:rPr lang="hr-HR" sz="2400" dirty="0" smtClean="0">
                <a:latin typeface="+mj-lt"/>
                <a:ea typeface="+mj-ea"/>
                <a:cs typeface="+mj-cs"/>
              </a:rPr>
              <a:t>s </a:t>
            </a:r>
            <a:r>
              <a:rPr lang="hr-HR" sz="2400" dirty="0">
                <a:latin typeface="+mj-lt"/>
                <a:ea typeface="+mj-ea"/>
                <a:cs typeface="+mj-cs"/>
              </a:rPr>
              <a:t>cijelim jajetom stigne na startnu odnosno ciljnu poziciju</a:t>
            </a:r>
            <a:r>
              <a:rPr lang="hr-HR" sz="2400" dirty="0" smtClean="0">
                <a:latin typeface="+mj-lt"/>
                <a:ea typeface="+mj-ea"/>
                <a:cs typeface="+mj-cs"/>
              </a:rPr>
              <a:t>.</a:t>
            </a:r>
            <a:endParaRPr lang="hr-HR" sz="2400" dirty="0">
              <a:latin typeface="+mj-lt"/>
              <a:ea typeface="+mj-ea"/>
              <a:cs typeface="+mj-cs"/>
            </a:endParaRPr>
          </a:p>
        </p:txBody>
      </p:sp>
    </p:spTree>
    <p:extLst>
      <p:ext uri="{BB962C8B-B14F-4D97-AF65-F5344CB8AC3E}">
        <p14:creationId xmlns:p14="http://schemas.microsoft.com/office/powerpoint/2010/main" val="8841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283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3022" y="1960995"/>
            <a:ext cx="8610600" cy="1293028"/>
          </a:xfrm>
        </p:spPr>
        <p:txBody>
          <a:bodyPr>
            <a:normAutofit fontScale="90000"/>
          </a:bodyPr>
          <a:lstStyle/>
          <a:p>
            <a:pPr algn="l"/>
            <a:r>
              <a:rPr lang="hr-HR" sz="2400" b="1" dirty="0"/>
              <a:t>LITERATURA</a:t>
            </a:r>
            <a:r>
              <a:rPr lang="hr-HR" sz="2400" b="1" dirty="0" smtClean="0"/>
              <a:t>:</a:t>
            </a:r>
            <a:br>
              <a:rPr lang="hr-HR" sz="2400" b="1" dirty="0" smtClean="0"/>
            </a:br>
            <a:r>
              <a:rPr lang="hr-HR" sz="2400" dirty="0"/>
              <a:t/>
            </a:r>
            <a:br>
              <a:rPr lang="hr-HR" sz="2400" dirty="0"/>
            </a:br>
            <a:r>
              <a:rPr lang="hr-HR" sz="2400" cap="none" dirty="0" smtClean="0">
                <a:hlinkClick r:id="rId2"/>
              </a:rPr>
              <a:t>http://free-kc.t-com.hr/stari-sportovi/discipline.htm</a:t>
            </a:r>
            <a:r>
              <a:rPr lang="hr-HR" sz="2400" cap="none" dirty="0" smtClean="0"/>
              <a:t/>
            </a:r>
            <a:br>
              <a:rPr lang="hr-HR" sz="2400" cap="none" dirty="0" smtClean="0"/>
            </a:br>
            <a:r>
              <a:rPr lang="hr-HR" sz="2400" cap="none" dirty="0"/>
              <a:t/>
            </a:r>
            <a:br>
              <a:rPr lang="hr-HR" sz="2400" cap="none" dirty="0"/>
            </a:br>
            <a:r>
              <a:rPr lang="hr-HR" sz="2400" cap="none" dirty="0">
                <a:hlinkClick r:id="rId3"/>
              </a:rPr>
              <a:t>https://</a:t>
            </a:r>
            <a:r>
              <a:rPr lang="hr-HR" sz="2400" cap="none" dirty="0" smtClean="0">
                <a:hlinkClick r:id="rId3"/>
              </a:rPr>
              <a:t>repozitorij.kif.unizg.hr/islandora/object/kif%3A242/datastream/PDF/view</a:t>
            </a:r>
            <a:r>
              <a:rPr lang="hr-HR" sz="2400" cap="none" dirty="0" smtClean="0"/>
              <a:t/>
            </a:r>
            <a:br>
              <a:rPr lang="hr-HR" sz="2400" cap="none" dirty="0" smtClean="0"/>
            </a:br>
            <a:endParaRPr lang="hr-HR" sz="2400" cap="none" dirty="0"/>
          </a:p>
        </p:txBody>
      </p:sp>
    </p:spTree>
    <p:extLst>
      <p:ext uri="{BB962C8B-B14F-4D97-AF65-F5344CB8AC3E}">
        <p14:creationId xmlns:p14="http://schemas.microsoft.com/office/powerpoint/2010/main" val="168884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3200" y="1021950"/>
            <a:ext cx="11842044" cy="5706228"/>
          </a:xfrm>
        </p:spPr>
        <p:txBody>
          <a:bodyPr>
            <a:normAutofit fontScale="90000"/>
          </a:bodyPr>
          <a:lstStyle/>
          <a:p>
            <a:pPr lvl="0" algn="l"/>
            <a:r>
              <a:rPr lang="hr-HR" sz="1600" cap="none" dirty="0" smtClean="0"/>
              <a:t> </a:t>
            </a:r>
            <a:br>
              <a:rPr lang="hr-HR" sz="1600" cap="none" dirty="0" smtClean="0"/>
            </a:br>
            <a:r>
              <a:rPr lang="hr-HR" sz="2700" b="1" cap="none" dirty="0" smtClean="0"/>
              <a:t>Tema</a:t>
            </a:r>
            <a:r>
              <a:rPr lang="hr-HR" sz="2700" b="1" cap="none" dirty="0"/>
              <a:t>:</a:t>
            </a:r>
            <a:r>
              <a:rPr lang="hr-HR" sz="2700" cap="none" dirty="0"/>
              <a:t> </a:t>
            </a:r>
            <a:r>
              <a:rPr lang="hr-HR" sz="2700" cap="none" dirty="0" smtClean="0"/>
              <a:t>Igre stari sportovi</a:t>
            </a:r>
            <a:r>
              <a:rPr lang="hr-HR" sz="2700" cap="none" dirty="0"/>
              <a:t/>
            </a:r>
            <a:br>
              <a:rPr lang="hr-HR" sz="2700" cap="none" dirty="0"/>
            </a:br>
            <a:r>
              <a:rPr lang="hr-HR" sz="2700" b="1" cap="none" dirty="0"/>
              <a:t>Odgojno –obrazovno područje: </a:t>
            </a:r>
            <a:r>
              <a:rPr lang="hr-HR" sz="2700" cap="none" dirty="0"/>
              <a:t>čuvanje i unapređivanje zdravlja, </a:t>
            </a:r>
            <a:r>
              <a:rPr lang="hr-HR" sz="2700" cap="none" dirty="0" err="1"/>
              <a:t>socio</a:t>
            </a:r>
            <a:r>
              <a:rPr lang="hr-HR" sz="2700" cap="none" dirty="0"/>
              <a:t>-emocionalno </a:t>
            </a:r>
            <a:r>
              <a:rPr lang="hr-HR" sz="2700" cap="none" dirty="0" smtClean="0"/>
              <a:t>područje</a:t>
            </a:r>
            <a:r>
              <a:rPr lang="hr-HR" sz="2700" cap="none" dirty="0"/>
              <a:t/>
            </a:r>
            <a:br>
              <a:rPr lang="hr-HR" sz="2700" cap="none" dirty="0"/>
            </a:br>
            <a:r>
              <a:rPr lang="hr-HR" sz="2700" b="1" cap="none" dirty="0"/>
              <a:t>Cilj:</a:t>
            </a:r>
            <a:r>
              <a:rPr lang="hr-HR" sz="2700" cap="none" dirty="0"/>
              <a:t> Očuvati od </a:t>
            </a:r>
            <a:r>
              <a:rPr lang="hr-HR" sz="2700" cap="none"/>
              <a:t>zaborava </a:t>
            </a:r>
            <a:r>
              <a:rPr lang="hr-HR" sz="2700" cap="none"/>
              <a:t>sportsko-rekreacijske aktivnosti </a:t>
            </a:r>
            <a:r>
              <a:rPr lang="hr-HR" sz="2700" cap="none"/>
              <a:t>stare </a:t>
            </a:r>
            <a:r>
              <a:rPr lang="hr-HR" sz="2700" cap="none" smtClean="0"/>
              <a:t>sportove</a:t>
            </a:r>
            <a:r>
              <a:rPr lang="hr-HR" sz="2700" cap="none" dirty="0"/>
              <a:t/>
            </a:r>
            <a:br>
              <a:rPr lang="hr-HR" sz="2700" cap="none" dirty="0"/>
            </a:br>
            <a:r>
              <a:rPr lang="hr-HR" sz="2700" b="1" cap="none" dirty="0"/>
              <a:t>Specifični ciljevi :</a:t>
            </a:r>
            <a:br>
              <a:rPr lang="hr-HR" sz="2700" b="1" cap="none" dirty="0"/>
            </a:br>
            <a:r>
              <a:rPr lang="hr-HR" sz="2700" cap="none" dirty="0"/>
              <a:t>- njegovati starinske sportove</a:t>
            </a:r>
            <a:br>
              <a:rPr lang="hr-HR" sz="2700" cap="none" dirty="0"/>
            </a:br>
            <a:r>
              <a:rPr lang="hr-HR" sz="2700" cap="none" dirty="0"/>
              <a:t>- motivirati učenice na kvaliteto provođenje slobodnog vremena u druženju i igri s obitelji ili prijateljima</a:t>
            </a:r>
            <a:br>
              <a:rPr lang="hr-HR" sz="2700" cap="none" dirty="0"/>
            </a:br>
            <a:r>
              <a:rPr lang="hr-HR" sz="2700" cap="none" dirty="0"/>
              <a:t>- poticati uljudno sportsko ponašanje i natjecateljski duh</a:t>
            </a:r>
            <a:br>
              <a:rPr lang="hr-HR" sz="2700" cap="none" dirty="0"/>
            </a:br>
            <a:r>
              <a:rPr lang="hr-HR" sz="2700" cap="none" dirty="0"/>
              <a:t>- potaknuti kod učenica pozitivne emocije</a:t>
            </a:r>
            <a:br>
              <a:rPr lang="hr-HR" sz="2700" cap="none" dirty="0"/>
            </a:br>
            <a:r>
              <a:rPr lang="hr-HR" sz="2700" cap="none" dirty="0"/>
              <a:t>- poticati razvoj motoričkih vještina i </a:t>
            </a:r>
            <a:r>
              <a:rPr lang="hr-HR" sz="2700" cap="none" dirty="0" smtClean="0"/>
              <a:t>kretanje</a:t>
            </a:r>
            <a:r>
              <a:rPr lang="hr-HR" sz="2700" cap="none" dirty="0"/>
              <a:t/>
            </a:r>
            <a:br>
              <a:rPr lang="hr-HR" sz="2700" cap="none" dirty="0"/>
            </a:br>
            <a:r>
              <a:rPr lang="hr-HR" sz="2700" b="1" cap="none" dirty="0"/>
              <a:t>Ishodi, učenice će:</a:t>
            </a:r>
            <a:br>
              <a:rPr lang="hr-HR" sz="2700" b="1" cap="none" dirty="0"/>
            </a:br>
            <a:r>
              <a:rPr lang="hr-HR" sz="2700" cap="none" dirty="0"/>
              <a:t>- upoznati se sa starinskim sportovima</a:t>
            </a:r>
            <a:br>
              <a:rPr lang="hr-HR" sz="2700" cap="none" dirty="0"/>
            </a:br>
            <a:r>
              <a:rPr lang="hr-HR" sz="2700" cap="none" dirty="0"/>
              <a:t>- kroz druženje i igru </a:t>
            </a:r>
            <a:r>
              <a:rPr lang="hr-HR" sz="2700" cap="none" dirty="0" smtClean="0"/>
              <a:t>razvijati </a:t>
            </a:r>
            <a:r>
              <a:rPr lang="hr-HR" sz="2700" cap="none" dirty="0"/>
              <a:t>socijalne vještine</a:t>
            </a:r>
            <a:br>
              <a:rPr lang="hr-HR" sz="2700" cap="none" dirty="0"/>
            </a:br>
            <a:r>
              <a:rPr lang="hr-HR" sz="2700" cap="none" dirty="0"/>
              <a:t>- pridržavati se pravila navedenih sportova i fair </a:t>
            </a:r>
            <a:r>
              <a:rPr lang="hr-HR" sz="2700" cap="none" dirty="0" err="1"/>
              <a:t>play</a:t>
            </a:r>
            <a:r>
              <a:rPr lang="hr-HR" sz="2700" cap="none" dirty="0"/>
              <a:t> igre</a:t>
            </a:r>
            <a:br>
              <a:rPr lang="hr-HR" sz="2700" cap="none" dirty="0"/>
            </a:br>
            <a:r>
              <a:rPr lang="hr-HR" sz="2700" cap="none" dirty="0"/>
              <a:t>- gajiti sportski i natjecateljski duh</a:t>
            </a:r>
            <a:br>
              <a:rPr lang="hr-HR" sz="2700" cap="none" dirty="0"/>
            </a:br>
            <a:r>
              <a:rPr lang="hr-HR" sz="2700" cap="none" dirty="0"/>
              <a:t>- kvalitetno provoditi svoje slobodno vrijeme</a:t>
            </a:r>
            <a:br>
              <a:rPr lang="hr-HR" sz="2700" cap="none" dirty="0"/>
            </a:br>
            <a:r>
              <a:rPr lang="hr-HR" sz="2700" cap="none" dirty="0"/>
              <a:t>- razvijati motoričke vještine</a:t>
            </a:r>
            <a:br>
              <a:rPr lang="hr-HR" sz="2700" cap="none" dirty="0"/>
            </a:br>
            <a:r>
              <a:rPr lang="hr-HR" sz="2700" cap="none" dirty="0"/>
              <a:t> </a:t>
            </a:r>
            <a:br>
              <a:rPr lang="hr-HR" sz="2700" cap="none" dirty="0"/>
            </a:br>
            <a:endParaRPr lang="hr-HR" sz="1600" cap="none" dirty="0"/>
          </a:p>
        </p:txBody>
      </p:sp>
    </p:spTree>
    <p:extLst>
      <p:ext uri="{BB962C8B-B14F-4D97-AF65-F5344CB8AC3E}">
        <p14:creationId xmlns:p14="http://schemas.microsoft.com/office/powerpoint/2010/main" val="2471610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4540" y="541865"/>
            <a:ext cx="10820399" cy="4809068"/>
          </a:xfrm>
        </p:spPr>
        <p:txBody>
          <a:bodyPr>
            <a:normAutofit fontScale="90000"/>
          </a:bodyPr>
          <a:lstStyle/>
          <a:p>
            <a:pPr algn="l"/>
            <a:r>
              <a:rPr lang="hr-HR" sz="2400" b="1" cap="none" dirty="0" smtClean="0"/>
              <a:t>Metode </a:t>
            </a:r>
            <a:r>
              <a:rPr lang="hr-HR" sz="2400" b="1" cap="none" dirty="0"/>
              <a:t>rada:</a:t>
            </a:r>
            <a:r>
              <a:rPr lang="hr-HR" sz="2400" cap="none" dirty="0"/>
              <a:t/>
            </a:r>
            <a:br>
              <a:rPr lang="hr-HR" sz="2400" cap="none" dirty="0"/>
            </a:br>
            <a:r>
              <a:rPr lang="hr-HR" sz="2400" cap="none" dirty="0"/>
              <a:t>Rad u paru, timski rad</a:t>
            </a:r>
            <a:br>
              <a:rPr lang="hr-HR" sz="2400" cap="none" dirty="0"/>
            </a:br>
            <a:r>
              <a:rPr lang="hr-HR" sz="2400" b="1" cap="none" dirty="0"/>
              <a:t>Sredstva i materijali  za rad: </a:t>
            </a:r>
            <a:r>
              <a:rPr lang="hr-HR" sz="2400" cap="none" dirty="0"/>
              <a:t/>
            </a:r>
            <a:br>
              <a:rPr lang="hr-HR" sz="2400" cap="none" dirty="0"/>
            </a:br>
            <a:r>
              <a:rPr lang="hr-HR" sz="2400" cap="none" dirty="0"/>
              <a:t>kamen, jutene vreće, konop, žlica i jaja, </a:t>
            </a:r>
            <a:r>
              <a:rPr lang="hr-HR" sz="2400" cap="none" dirty="0" smtClean="0"/>
              <a:t>štapovi, potkove</a:t>
            </a:r>
            <a:r>
              <a:rPr lang="hr-HR" sz="2400" cap="none" dirty="0"/>
              <a:t/>
            </a:r>
            <a:br>
              <a:rPr lang="hr-HR" sz="2400" cap="none" dirty="0"/>
            </a:br>
            <a:r>
              <a:rPr lang="hr-HR" sz="2400" cap="none" dirty="0" smtClean="0"/>
              <a:t/>
            </a:r>
            <a:br>
              <a:rPr lang="hr-HR" sz="2400" cap="none" dirty="0" smtClean="0"/>
            </a:br>
            <a:r>
              <a:rPr lang="hr-HR" sz="2400" cap="none" dirty="0" smtClean="0"/>
              <a:t>Pod pojmom </a:t>
            </a:r>
            <a:r>
              <a:rPr lang="hr-HR" sz="2400" cap="none" dirty="0"/>
              <a:t>stari sport podrazumijevamo stare pučke igre, koje predstavljaju izvornu tjelesnu aktivnost u cilju jačanja tjelesne i duhovne snage čovjeka. </a:t>
            </a:r>
            <a:r>
              <a:rPr lang="hr-HR" sz="2400" cap="none" dirty="0" smtClean="0"/>
              <a:t>Stari </a:t>
            </a:r>
            <a:r>
              <a:rPr lang="hr-HR" sz="2400" cap="none" dirty="0"/>
              <a:t>sportovi su svi sportovi i igre koji nisu regulirani međunarodnim pravilima. </a:t>
            </a:r>
            <a:r>
              <a:rPr lang="hr-HR" sz="2400" cap="none" dirty="0" smtClean="0"/>
              <a:t>Obuhvaćaju </a:t>
            </a:r>
            <a:r>
              <a:rPr lang="hr-HR" sz="2400" cap="none" dirty="0"/>
              <a:t>tjelesnu aktivnost natjecateljskog i zabavnog karaktera, a nastali su spontano kroz igru i </a:t>
            </a:r>
            <a:r>
              <a:rPr lang="hr-HR" sz="2400" cap="none" dirty="0" err="1" smtClean="0"/>
              <a:t>rad</a:t>
            </a:r>
            <a:r>
              <a:rPr lang="hr-HR" cap="none" dirty="0" err="1" smtClean="0"/>
              <a:t>;</a:t>
            </a:r>
            <a:r>
              <a:rPr lang="hr-HR" sz="2400" cap="none" dirty="0" err="1" smtClean="0"/>
              <a:t>na</a:t>
            </a:r>
            <a:r>
              <a:rPr lang="hr-HR" sz="2400" cap="none" dirty="0" smtClean="0"/>
              <a:t> </a:t>
            </a:r>
            <a:r>
              <a:rPr lang="hr-HR" sz="2400" cap="none" dirty="0"/>
              <a:t>polju, ispaši, seoskim sajmovima itd</a:t>
            </a:r>
            <a:r>
              <a:rPr lang="hr-HR" sz="2400" cap="none" dirty="0" smtClean="0"/>
              <a:t>.</a:t>
            </a:r>
            <a:r>
              <a:rPr lang="hr-HR" dirty="0"/>
              <a:t> </a:t>
            </a:r>
            <a:r>
              <a:rPr lang="hr-HR" sz="2400" cap="none" dirty="0"/>
              <a:t>Pored toga što omogućavaju čovjeku </a:t>
            </a:r>
            <a:r>
              <a:rPr lang="hr-HR" sz="2400" cap="none" dirty="0" smtClean="0"/>
              <a:t>zadovoljiti svoju </a:t>
            </a:r>
            <a:r>
              <a:rPr lang="hr-HR" sz="2400" cap="none" dirty="0"/>
              <a:t>biološku, sociološku i psihološku potrebu za kretanjem i igrom, pomažu očuvati i tradicijske vrijednosti.</a:t>
            </a:r>
            <a:br>
              <a:rPr lang="hr-HR" sz="2400" cap="none" dirty="0"/>
            </a:br>
            <a:endParaRPr lang="hr-HR" sz="2400" cap="none" dirty="0"/>
          </a:p>
        </p:txBody>
      </p:sp>
    </p:spTree>
    <p:extLst>
      <p:ext uri="{BB962C8B-B14F-4D97-AF65-F5344CB8AC3E}">
        <p14:creationId xmlns:p14="http://schemas.microsoft.com/office/powerpoint/2010/main" val="115884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2921" y="1455314"/>
            <a:ext cx="10820400" cy="3734872"/>
          </a:xfrm>
        </p:spPr>
        <p:txBody>
          <a:bodyPr>
            <a:noAutofit/>
          </a:bodyPr>
          <a:lstStyle/>
          <a:p>
            <a:r>
              <a:rPr lang="hr-HR" sz="2400" b="1" cap="none" dirty="0" smtClean="0"/>
              <a:t>Cilj igre </a:t>
            </a:r>
            <a:r>
              <a:rPr lang="hr-HR" sz="2400" cap="none" dirty="0" smtClean="0"/>
              <a:t>je nastojati prevući </a:t>
            </a:r>
            <a:r>
              <a:rPr lang="hr-HR" sz="2400" cap="none" dirty="0"/>
              <a:t>nasuprotnu ekipu </a:t>
            </a:r>
            <a:r>
              <a:rPr lang="hr-HR" sz="2400" cap="none" dirty="0" smtClean="0"/>
              <a:t>na </a:t>
            </a:r>
            <a:r>
              <a:rPr lang="hr-HR" sz="2400" cap="none" dirty="0"/>
              <a:t>svoju stranu.</a:t>
            </a:r>
            <a:r>
              <a:rPr lang="hr-HR" sz="2400" b="1" cap="none" dirty="0" smtClean="0"/>
              <a:t/>
            </a:r>
            <a:br>
              <a:rPr lang="hr-HR" sz="2400" b="1" cap="none" dirty="0" smtClean="0"/>
            </a:br>
            <a:r>
              <a:rPr lang="hr-HR" sz="2400" b="1" cap="none" dirty="0" smtClean="0"/>
              <a:t>Rekviziti</a:t>
            </a:r>
            <a:r>
              <a:rPr lang="hr-HR" sz="2400" cap="none" dirty="0" smtClean="0"/>
              <a:t>: uže promjera 4 cm i dužine 30m .</a:t>
            </a:r>
            <a:br>
              <a:rPr lang="hr-HR" sz="2400" cap="none" dirty="0" smtClean="0"/>
            </a:br>
            <a:r>
              <a:rPr lang="hr-HR" sz="2400" b="1" cap="none" dirty="0"/>
              <a:t>N</a:t>
            </a:r>
            <a:r>
              <a:rPr lang="hr-HR" sz="2400" b="1" cap="none" dirty="0" smtClean="0"/>
              <a:t>ačin igre</a:t>
            </a:r>
            <a:r>
              <a:rPr lang="hr-HR" sz="2400" cap="none" dirty="0" smtClean="0"/>
              <a:t>: na igralištu glavna crta razdvaja ekipe, a na udaljenosti od dva metra prema svakoj ekipi nalazi se granična crta. Uže je položeno okomito na glavnu crtu gdje se nalazi i glavni znak. Natjecatelji iza granične crte podižu uže i zatežu ga, tako da glavni znak ostane na glavnoj crti. Na znak «vuci» ekipa prevlači protivničku prema sebi. Pobjednik je ona ekipa koja glavni znak prevuče preko granične crte na svojoj strani.</a:t>
            </a:r>
            <a:endParaRPr lang="hr-HR" sz="2400" cap="none" dirty="0"/>
          </a:p>
        </p:txBody>
      </p:sp>
      <p:sp>
        <p:nvSpPr>
          <p:cNvPr id="3" name="Rezervirano mjesto teksta 2"/>
          <p:cNvSpPr>
            <a:spLocks noGrp="1"/>
          </p:cNvSpPr>
          <p:nvPr>
            <p:ph type="body" sz="half" idx="2"/>
          </p:nvPr>
        </p:nvSpPr>
        <p:spPr>
          <a:xfrm>
            <a:off x="573707" y="357029"/>
            <a:ext cx="10130516" cy="999067"/>
          </a:xfrm>
        </p:spPr>
        <p:txBody>
          <a:bodyPr>
            <a:normAutofit/>
          </a:bodyPr>
          <a:lstStyle/>
          <a:p>
            <a:pPr algn="ctr"/>
            <a:r>
              <a:rPr lang="hr-HR" sz="4000" b="1" dirty="0" smtClean="0"/>
              <a:t>POTEZANJE UŽETA</a:t>
            </a:r>
            <a:endParaRPr lang="hr-HR" sz="4000" b="1" dirty="0"/>
          </a:p>
        </p:txBody>
      </p:sp>
    </p:spTree>
    <p:extLst>
      <p:ext uri="{BB962C8B-B14F-4D97-AF65-F5344CB8AC3E}">
        <p14:creationId xmlns:p14="http://schemas.microsoft.com/office/powerpoint/2010/main" val="155417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76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56198" y="7937"/>
            <a:ext cx="8610600" cy="1293028"/>
          </a:xfrm>
        </p:spPr>
        <p:txBody>
          <a:bodyPr/>
          <a:lstStyle/>
          <a:p>
            <a:pPr algn="ctr"/>
            <a:r>
              <a:rPr lang="hr-HR" b="1" dirty="0">
                <a:latin typeface="+mn-lt"/>
                <a:ea typeface="+mn-ea"/>
                <a:cs typeface="+mn-cs"/>
              </a:rPr>
              <a:t>POTEZANJE</a:t>
            </a:r>
            <a:r>
              <a:rPr lang="hr-HR" dirty="0" smtClean="0"/>
              <a:t> </a:t>
            </a:r>
            <a:r>
              <a:rPr lang="hr-HR" b="1" dirty="0">
                <a:latin typeface="+mn-lt"/>
                <a:ea typeface="+mn-ea"/>
                <a:cs typeface="+mn-cs"/>
              </a:rPr>
              <a:t>MOSORA </a:t>
            </a:r>
          </a:p>
        </p:txBody>
      </p:sp>
      <p:sp>
        <p:nvSpPr>
          <p:cNvPr id="3" name="Rezervirano mjesto sadržaja 2"/>
          <p:cNvSpPr>
            <a:spLocks noGrp="1"/>
          </p:cNvSpPr>
          <p:nvPr>
            <p:ph idx="1"/>
          </p:nvPr>
        </p:nvSpPr>
        <p:spPr>
          <a:xfrm>
            <a:off x="750195" y="958189"/>
            <a:ext cx="10820400" cy="4024125"/>
          </a:xfrm>
        </p:spPr>
        <p:txBody>
          <a:bodyPr>
            <a:normAutofit/>
          </a:bodyPr>
          <a:lstStyle/>
          <a:p>
            <a:pPr marL="0" indent="0">
              <a:buNone/>
            </a:pPr>
            <a:r>
              <a:rPr lang="hr-HR" sz="2400" b="1" dirty="0">
                <a:latin typeface="+mj-lt"/>
                <a:ea typeface="+mj-ea"/>
                <a:cs typeface="+mj-cs"/>
              </a:rPr>
              <a:t>Cilj igre </a:t>
            </a:r>
            <a:r>
              <a:rPr lang="hr-HR" sz="2400" dirty="0">
                <a:latin typeface="+mj-lt"/>
                <a:ea typeface="+mj-ea"/>
                <a:cs typeface="+mj-cs"/>
              </a:rPr>
              <a:t>je prevući </a:t>
            </a:r>
            <a:r>
              <a:rPr lang="hr-HR" sz="2400" dirty="0" err="1">
                <a:latin typeface="+mj-lt"/>
                <a:ea typeface="+mj-ea"/>
                <a:cs typeface="+mj-cs"/>
              </a:rPr>
              <a:t>mosorom</a:t>
            </a:r>
            <a:r>
              <a:rPr lang="hr-HR" sz="2400" dirty="0">
                <a:latin typeface="+mj-lt"/>
                <a:ea typeface="+mj-ea"/>
                <a:cs typeface="+mj-cs"/>
              </a:rPr>
              <a:t> protivničkog igrača, snagom ruku, nogu i cijelog tijela.</a:t>
            </a:r>
          </a:p>
          <a:p>
            <a:pPr marL="0" indent="0">
              <a:buNone/>
            </a:pPr>
            <a:r>
              <a:rPr lang="hr-HR" sz="2400" b="1" dirty="0" smtClean="0">
                <a:latin typeface="+mj-lt"/>
                <a:ea typeface="+mj-ea"/>
                <a:cs typeface="+mj-cs"/>
              </a:rPr>
              <a:t>Rekvizit</a:t>
            </a:r>
            <a:r>
              <a:rPr lang="hr-HR" sz="2400" dirty="0" smtClean="0">
                <a:latin typeface="+mj-lt"/>
                <a:ea typeface="+mj-ea"/>
                <a:cs typeface="+mj-cs"/>
              </a:rPr>
              <a:t>: </a:t>
            </a:r>
            <a:r>
              <a:rPr lang="hr-HR" sz="2400" dirty="0" err="1" smtClean="0">
                <a:latin typeface="+mj-lt"/>
                <a:ea typeface="+mj-ea"/>
                <a:cs typeface="+mj-cs"/>
              </a:rPr>
              <a:t>mosor</a:t>
            </a:r>
            <a:r>
              <a:rPr lang="hr-HR" sz="2400" dirty="0" smtClean="0">
                <a:latin typeface="+mj-lt"/>
                <a:ea typeface="+mj-ea"/>
                <a:cs typeface="+mj-cs"/>
              </a:rPr>
              <a:t> – štap  ( dužine oko 1m )</a:t>
            </a:r>
            <a:br>
              <a:rPr lang="hr-HR" sz="2400" dirty="0" smtClean="0">
                <a:latin typeface="+mj-lt"/>
                <a:ea typeface="+mj-ea"/>
                <a:cs typeface="+mj-cs"/>
              </a:rPr>
            </a:br>
            <a:r>
              <a:rPr lang="hr-HR" sz="2400" b="1" dirty="0" smtClean="0">
                <a:latin typeface="+mj-lt"/>
                <a:ea typeface="+mj-ea"/>
                <a:cs typeface="+mj-cs"/>
              </a:rPr>
              <a:t>Način </a:t>
            </a:r>
            <a:r>
              <a:rPr lang="hr-HR" sz="2400" b="1" dirty="0">
                <a:latin typeface="+mj-lt"/>
                <a:ea typeface="+mj-ea"/>
                <a:cs typeface="+mj-cs"/>
              </a:rPr>
              <a:t>igre: </a:t>
            </a:r>
            <a:r>
              <a:rPr lang="hr-HR" sz="2400" dirty="0">
                <a:latin typeface="+mj-lt"/>
                <a:ea typeface="+mj-ea"/>
                <a:cs typeface="+mj-cs"/>
              </a:rPr>
              <a:t>Igraju dva natjecatelja. Natjecatelji sjednu na ledinu (tlo), okrenuti licem jedan prema drugom tako da se dodiruju tabanima. Hvataju </a:t>
            </a:r>
            <a:r>
              <a:rPr lang="hr-HR" sz="2400" dirty="0" err="1">
                <a:latin typeface="+mj-lt"/>
                <a:ea typeface="+mj-ea"/>
                <a:cs typeface="+mj-cs"/>
              </a:rPr>
              <a:t>mosor</a:t>
            </a:r>
            <a:r>
              <a:rPr lang="hr-HR" sz="2400" dirty="0">
                <a:latin typeface="+mj-lt"/>
                <a:ea typeface="+mj-ea"/>
                <a:cs typeface="+mj-cs"/>
              </a:rPr>
              <a:t> ( obadvjema rukama tako da je jedna ruka vanjska ) i na znak </a:t>
            </a:r>
            <a:r>
              <a:rPr lang="hr-HR" sz="2400" dirty="0" smtClean="0">
                <a:latin typeface="+mj-lt"/>
                <a:ea typeface="+mj-ea"/>
                <a:cs typeface="+mj-cs"/>
              </a:rPr>
              <a:t>«</a:t>
            </a:r>
            <a:r>
              <a:rPr lang="hr-HR" sz="2400" dirty="0">
                <a:latin typeface="+mj-lt"/>
                <a:ea typeface="+mj-ea"/>
                <a:cs typeface="+mj-cs"/>
              </a:rPr>
              <a:t>vuci» natjecanje prevlačenja počinje. Pobjednik je onaj natjecatelj koji prevuče svoga protivnika prema sebi ili ga podigne sa tla</a:t>
            </a:r>
            <a:r>
              <a:rPr lang="hr-HR" sz="2400" dirty="0" smtClean="0">
                <a:latin typeface="+mj-lt"/>
                <a:ea typeface="+mj-ea"/>
                <a:cs typeface="+mj-cs"/>
              </a:rPr>
              <a:t>.</a:t>
            </a:r>
          </a:p>
          <a:p>
            <a:pPr marL="0" indent="0">
              <a:buNone/>
            </a:pPr>
            <a:endParaRPr lang="hr-HR" sz="2400" dirty="0">
              <a:latin typeface="+mj-lt"/>
              <a:ea typeface="+mj-ea"/>
              <a:cs typeface="+mj-cs"/>
            </a:endParaRPr>
          </a:p>
        </p:txBody>
      </p:sp>
      <p:sp>
        <p:nvSpPr>
          <p:cNvPr id="4" name="AutoShape 2" descr="Osnovna škola kralja Tomislava Našice - Naslovnica - Stari narodni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6" name="Slik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851" y="3793565"/>
            <a:ext cx="4474856" cy="2944168"/>
          </a:xfrm>
          <a:prstGeom prst="rect">
            <a:avLst/>
          </a:prstGeom>
        </p:spPr>
      </p:pic>
    </p:spTree>
    <p:extLst>
      <p:ext uri="{BB962C8B-B14F-4D97-AF65-F5344CB8AC3E}">
        <p14:creationId xmlns:p14="http://schemas.microsoft.com/office/powerpoint/2010/main" val="288878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895082" y="205609"/>
            <a:ext cx="9448800" cy="1065242"/>
          </a:xfrm>
        </p:spPr>
        <p:txBody>
          <a:bodyPr/>
          <a:lstStyle/>
          <a:p>
            <a:pPr algn="ctr"/>
            <a:r>
              <a:rPr lang="hr-HR" sz="4000" b="1" dirty="0">
                <a:latin typeface="+mn-lt"/>
                <a:ea typeface="+mn-ea"/>
                <a:cs typeface="+mn-cs"/>
              </a:rPr>
              <a:t>GAĐANJE</a:t>
            </a:r>
            <a:r>
              <a:rPr lang="hr-HR" dirty="0" smtClean="0"/>
              <a:t> </a:t>
            </a:r>
            <a:r>
              <a:rPr lang="hr-HR" sz="4000" b="1" dirty="0">
                <a:latin typeface="+mn-lt"/>
                <a:ea typeface="+mn-ea"/>
                <a:cs typeface="+mn-cs"/>
              </a:rPr>
              <a:t>KOZLICE</a:t>
            </a:r>
          </a:p>
        </p:txBody>
      </p:sp>
      <p:sp>
        <p:nvSpPr>
          <p:cNvPr id="3" name="Podnaslov 2"/>
          <p:cNvSpPr>
            <a:spLocks noGrp="1"/>
          </p:cNvSpPr>
          <p:nvPr>
            <p:ph type="subTitle" idx="1"/>
          </p:nvPr>
        </p:nvSpPr>
        <p:spPr>
          <a:xfrm>
            <a:off x="637505" y="1370694"/>
            <a:ext cx="9448800" cy="685800"/>
          </a:xfrm>
        </p:spPr>
        <p:txBody>
          <a:bodyPr>
            <a:noAutofit/>
          </a:bodyPr>
          <a:lstStyle/>
          <a:p>
            <a:r>
              <a:rPr lang="hr-HR" sz="2400" b="1" dirty="0" smtClean="0">
                <a:latin typeface="+mj-lt"/>
                <a:ea typeface="+mj-ea"/>
                <a:cs typeface="+mj-cs"/>
              </a:rPr>
              <a:t>Cilj igre </a:t>
            </a:r>
            <a:r>
              <a:rPr lang="hr-HR" sz="2400" dirty="0" smtClean="0">
                <a:latin typeface="+mj-lt"/>
                <a:ea typeface="+mj-ea"/>
                <a:cs typeface="+mj-cs"/>
              </a:rPr>
              <a:t>je dobro gađati i srušiti </a:t>
            </a:r>
            <a:r>
              <a:rPr lang="hr-HR" sz="2400" dirty="0" err="1" smtClean="0">
                <a:latin typeface="+mj-lt"/>
                <a:ea typeface="+mj-ea"/>
                <a:cs typeface="+mj-cs"/>
              </a:rPr>
              <a:t>kozlicu</a:t>
            </a:r>
            <a:r>
              <a:rPr lang="hr-HR" sz="2400" dirty="0" smtClean="0">
                <a:latin typeface="+mj-lt"/>
                <a:ea typeface="+mj-ea"/>
                <a:cs typeface="+mj-cs"/>
              </a:rPr>
              <a:t>.</a:t>
            </a:r>
          </a:p>
          <a:p>
            <a:r>
              <a:rPr lang="hr-HR" sz="2400" b="1" dirty="0" smtClean="0">
                <a:latin typeface="+mj-lt"/>
                <a:ea typeface="+mj-ea"/>
                <a:cs typeface="+mj-cs"/>
              </a:rPr>
              <a:t>Rekviziti: </a:t>
            </a:r>
            <a:r>
              <a:rPr lang="hr-HR" sz="2400" dirty="0" err="1" smtClean="0">
                <a:latin typeface="+mj-lt"/>
                <a:ea typeface="+mj-ea"/>
                <a:cs typeface="+mj-cs"/>
              </a:rPr>
              <a:t>Kozlica</a:t>
            </a:r>
            <a:r>
              <a:rPr lang="hr-HR" sz="2400" dirty="0" smtClean="0">
                <a:latin typeface="+mj-lt"/>
                <a:ea typeface="+mj-ea"/>
                <a:cs typeface="+mj-cs"/>
              </a:rPr>
              <a:t> (prirodno oblikovano drvo sa tri nožice), drveni štapovi dužine 1 m</a:t>
            </a:r>
            <a:br>
              <a:rPr lang="hr-HR" sz="2400" dirty="0" smtClean="0">
                <a:latin typeface="+mj-lt"/>
                <a:ea typeface="+mj-ea"/>
                <a:cs typeface="+mj-cs"/>
              </a:rPr>
            </a:br>
            <a:r>
              <a:rPr lang="hr-HR" sz="2400" b="1" dirty="0" smtClean="0">
                <a:latin typeface="+mj-lt"/>
                <a:ea typeface="+mj-ea"/>
                <a:cs typeface="+mj-cs"/>
              </a:rPr>
              <a:t>Način igre: </a:t>
            </a:r>
            <a:r>
              <a:rPr lang="hr-HR" sz="2400" dirty="0" err="1" smtClean="0">
                <a:latin typeface="+mj-lt"/>
                <a:ea typeface="+mj-ea"/>
                <a:cs typeface="+mj-cs"/>
              </a:rPr>
              <a:t>Kozlicu</a:t>
            </a:r>
            <a:r>
              <a:rPr lang="hr-HR" sz="2400" dirty="0" smtClean="0">
                <a:latin typeface="+mj-lt"/>
                <a:ea typeface="+mj-ea"/>
                <a:cs typeface="+mj-cs"/>
              </a:rPr>
              <a:t> sa dogovorene udaljenosti natjecatelji gađaju drvenim štapovima nastojeći srušiti </a:t>
            </a:r>
            <a:r>
              <a:rPr lang="hr-HR" sz="2400" dirty="0" err="1" smtClean="0">
                <a:latin typeface="+mj-lt"/>
                <a:ea typeface="+mj-ea"/>
                <a:cs typeface="+mj-cs"/>
              </a:rPr>
              <a:t>kozlicu</a:t>
            </a:r>
            <a:r>
              <a:rPr lang="hr-HR" sz="2400" dirty="0" smtClean="0">
                <a:latin typeface="+mj-lt"/>
                <a:ea typeface="+mj-ea"/>
                <a:cs typeface="+mj-cs"/>
              </a:rPr>
              <a:t> da nema oslonac na sve tri noge.</a:t>
            </a:r>
            <a:endParaRPr lang="hr-HR" sz="2400" dirty="0">
              <a:latin typeface="+mj-lt"/>
              <a:ea typeface="+mj-ea"/>
              <a:cs typeface="+mj-cs"/>
            </a:endParaRP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0180" y="3284113"/>
            <a:ext cx="5138350" cy="3425566"/>
          </a:xfrm>
          <a:prstGeom prst="rect">
            <a:avLst/>
          </a:prstGeom>
        </p:spPr>
      </p:pic>
    </p:spTree>
    <p:extLst>
      <p:ext uri="{BB962C8B-B14F-4D97-AF65-F5344CB8AC3E}">
        <p14:creationId xmlns:p14="http://schemas.microsoft.com/office/powerpoint/2010/main" val="3241751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2935" y="171664"/>
            <a:ext cx="9550620" cy="794251"/>
          </a:xfrm>
        </p:spPr>
        <p:txBody>
          <a:bodyPr/>
          <a:lstStyle/>
          <a:p>
            <a:pPr algn="ctr"/>
            <a:r>
              <a:rPr lang="hr-HR" b="1" dirty="0"/>
              <a:t>Bacanje potkove ( </a:t>
            </a:r>
            <a:r>
              <a:rPr lang="hr-HR" b="1" dirty="0" err="1"/>
              <a:t>ringlanje</a:t>
            </a:r>
            <a:r>
              <a:rPr lang="hr-HR" b="1" dirty="0"/>
              <a:t> )</a:t>
            </a:r>
            <a:endParaRPr lang="hr-HR" dirty="0"/>
          </a:p>
        </p:txBody>
      </p:sp>
      <p:sp>
        <p:nvSpPr>
          <p:cNvPr id="3" name="Rezervirano mjesto teksta 2"/>
          <p:cNvSpPr>
            <a:spLocks noGrp="1"/>
          </p:cNvSpPr>
          <p:nvPr>
            <p:ph type="body" sz="half" idx="2"/>
          </p:nvPr>
        </p:nvSpPr>
        <p:spPr>
          <a:xfrm>
            <a:off x="1022935" y="965915"/>
            <a:ext cx="10144654" cy="3283040"/>
          </a:xfrm>
        </p:spPr>
        <p:txBody>
          <a:bodyPr/>
          <a:lstStyle/>
          <a:p>
            <a:r>
              <a:rPr lang="hr-HR" sz="2400" b="1" dirty="0">
                <a:latin typeface="+mj-lt"/>
                <a:ea typeface="+mj-ea"/>
                <a:cs typeface="+mj-cs"/>
              </a:rPr>
              <a:t>Cilj igre </a:t>
            </a:r>
            <a:r>
              <a:rPr lang="hr-HR" sz="2400" dirty="0">
                <a:latin typeface="+mj-lt"/>
                <a:ea typeface="+mj-ea"/>
                <a:cs typeface="+mj-cs"/>
              </a:rPr>
              <a:t>je nabaciti potkovu na </a:t>
            </a:r>
            <a:r>
              <a:rPr lang="hr-HR" sz="2400" dirty="0" err="1">
                <a:latin typeface="+mj-lt"/>
                <a:ea typeface="+mj-ea"/>
                <a:cs typeface="+mj-cs"/>
              </a:rPr>
              <a:t>kolčić</a:t>
            </a:r>
            <a:r>
              <a:rPr lang="hr-HR" sz="2400" dirty="0">
                <a:latin typeface="+mj-lt"/>
                <a:ea typeface="+mj-ea"/>
                <a:cs typeface="+mj-cs"/>
              </a:rPr>
              <a:t> ili izbiti potkovu protivnika.</a:t>
            </a:r>
            <a:br>
              <a:rPr lang="hr-HR" sz="2400" dirty="0">
                <a:latin typeface="+mj-lt"/>
                <a:ea typeface="+mj-ea"/>
                <a:cs typeface="+mj-cs"/>
              </a:rPr>
            </a:br>
            <a:r>
              <a:rPr lang="hr-HR" sz="2400" b="1" dirty="0">
                <a:latin typeface="+mj-lt"/>
                <a:ea typeface="+mj-ea"/>
                <a:cs typeface="+mj-cs"/>
              </a:rPr>
              <a:t>Rekviziti: </a:t>
            </a:r>
            <a:r>
              <a:rPr lang="hr-HR" sz="2400" dirty="0">
                <a:latin typeface="+mj-lt"/>
                <a:ea typeface="+mj-ea"/>
                <a:cs typeface="+mj-cs"/>
              </a:rPr>
              <a:t>Potkove, </a:t>
            </a:r>
            <a:r>
              <a:rPr lang="hr-HR" sz="2400" dirty="0" err="1">
                <a:latin typeface="+mj-lt"/>
                <a:ea typeface="+mj-ea"/>
                <a:cs typeface="+mj-cs"/>
              </a:rPr>
              <a:t>kolčić</a:t>
            </a:r>
            <a:r>
              <a:rPr lang="hr-HR" sz="2400" dirty="0">
                <a:latin typeface="+mj-lt"/>
                <a:ea typeface="+mj-ea"/>
                <a:cs typeface="+mj-cs"/>
              </a:rPr>
              <a:t/>
            </a:r>
            <a:br>
              <a:rPr lang="hr-HR" sz="2400" dirty="0">
                <a:latin typeface="+mj-lt"/>
                <a:ea typeface="+mj-ea"/>
                <a:cs typeface="+mj-cs"/>
              </a:rPr>
            </a:br>
            <a:r>
              <a:rPr lang="hr-HR" sz="2400" b="1" dirty="0">
                <a:latin typeface="+mj-lt"/>
                <a:ea typeface="+mj-ea"/>
                <a:cs typeface="+mj-cs"/>
              </a:rPr>
              <a:t>Način igre: </a:t>
            </a:r>
            <a:r>
              <a:rPr lang="hr-HR" sz="2400" dirty="0">
                <a:latin typeface="+mj-lt"/>
                <a:ea typeface="+mj-ea"/>
                <a:cs typeface="+mj-cs"/>
              </a:rPr>
              <a:t>Na dogovorenoj međusobnoj udaljenosti postavljaju se dva </a:t>
            </a:r>
            <a:r>
              <a:rPr lang="hr-HR" sz="2400" dirty="0" err="1">
                <a:latin typeface="+mj-lt"/>
                <a:ea typeface="+mj-ea"/>
                <a:cs typeface="+mj-cs"/>
              </a:rPr>
              <a:t>kolčića</a:t>
            </a:r>
            <a:r>
              <a:rPr lang="hr-HR" sz="2400" dirty="0">
                <a:latin typeface="+mj-lt"/>
                <a:ea typeface="+mj-ea"/>
                <a:cs typeface="+mj-cs"/>
              </a:rPr>
              <a:t>. Natjecatelji imaju po jedan par potkova te naizmjeničnim bacanjem od jednog </a:t>
            </a:r>
            <a:r>
              <a:rPr lang="hr-HR" sz="2400" dirty="0" err="1">
                <a:latin typeface="+mj-lt"/>
                <a:ea typeface="+mj-ea"/>
                <a:cs typeface="+mj-cs"/>
              </a:rPr>
              <a:t>kolčića</a:t>
            </a:r>
            <a:r>
              <a:rPr lang="hr-HR" sz="2400" dirty="0">
                <a:latin typeface="+mj-lt"/>
                <a:ea typeface="+mj-ea"/>
                <a:cs typeface="+mj-cs"/>
              </a:rPr>
              <a:t> prema drugom nastoje svoju potkovu približiti što bliže </a:t>
            </a:r>
            <a:r>
              <a:rPr lang="hr-HR" sz="2400" dirty="0" err="1">
                <a:latin typeface="+mj-lt"/>
                <a:ea typeface="+mj-ea"/>
                <a:cs typeface="+mj-cs"/>
              </a:rPr>
              <a:t>kolčiću</a:t>
            </a:r>
            <a:r>
              <a:rPr lang="hr-HR" sz="2400" dirty="0">
                <a:latin typeface="+mj-lt"/>
                <a:ea typeface="+mj-ea"/>
                <a:cs typeface="+mj-cs"/>
              </a:rPr>
              <a:t> ili nataknuti ( obuhvatiti  ) potkovu na </a:t>
            </a:r>
            <a:r>
              <a:rPr lang="hr-HR" sz="2400" dirty="0" err="1">
                <a:latin typeface="+mj-lt"/>
                <a:ea typeface="+mj-ea"/>
                <a:cs typeface="+mj-cs"/>
              </a:rPr>
              <a:t>kolčić</a:t>
            </a:r>
            <a:r>
              <a:rPr lang="hr-HR" sz="2400" dirty="0">
                <a:latin typeface="+mj-lt"/>
                <a:ea typeface="+mj-ea"/>
                <a:cs typeface="+mj-cs"/>
              </a:rPr>
              <a:t>. Bolji natjecatelj je onaj koji je bliže potkovom </a:t>
            </a:r>
            <a:r>
              <a:rPr lang="hr-HR" sz="2400" dirty="0" err="1">
                <a:latin typeface="+mj-lt"/>
                <a:ea typeface="+mj-ea"/>
                <a:cs typeface="+mj-cs"/>
              </a:rPr>
              <a:t>kolčiću</a:t>
            </a:r>
            <a:r>
              <a:rPr lang="hr-HR" sz="2400" dirty="0" smtClean="0">
                <a:latin typeface="+mj-lt"/>
                <a:ea typeface="+mj-ea"/>
                <a:cs typeface="+mj-cs"/>
              </a:rPr>
              <a:t>.</a:t>
            </a:r>
          </a:p>
          <a:p>
            <a:endParaRPr lang="hr-HR" sz="2400" dirty="0">
              <a:latin typeface="+mj-lt"/>
              <a:ea typeface="+mj-ea"/>
              <a:cs typeface="+mj-cs"/>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942" y="3400023"/>
            <a:ext cx="5118300" cy="3457977"/>
          </a:xfrm>
          <a:prstGeom prst="rect">
            <a:avLst/>
          </a:prstGeom>
        </p:spPr>
      </p:pic>
    </p:spTree>
    <p:extLst>
      <p:ext uri="{BB962C8B-B14F-4D97-AF65-F5344CB8AC3E}">
        <p14:creationId xmlns:p14="http://schemas.microsoft.com/office/powerpoint/2010/main" val="80664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0584" y="289893"/>
            <a:ext cx="10820400" cy="946479"/>
          </a:xfrm>
        </p:spPr>
        <p:txBody>
          <a:bodyPr>
            <a:normAutofit/>
          </a:bodyPr>
          <a:lstStyle/>
          <a:p>
            <a:pPr algn="ctr"/>
            <a:r>
              <a:rPr lang="hr-HR" b="1" dirty="0" smtClean="0"/>
              <a:t>Skakanje </a:t>
            </a:r>
            <a:r>
              <a:rPr lang="hr-HR" b="1" dirty="0"/>
              <a:t>u vreći</a:t>
            </a:r>
          </a:p>
        </p:txBody>
      </p:sp>
      <p:sp>
        <p:nvSpPr>
          <p:cNvPr id="3" name="Rezervirano mjesto teksta 2"/>
          <p:cNvSpPr>
            <a:spLocks noGrp="1"/>
          </p:cNvSpPr>
          <p:nvPr>
            <p:ph type="body" sz="half" idx="2"/>
          </p:nvPr>
        </p:nvSpPr>
        <p:spPr>
          <a:xfrm>
            <a:off x="805525" y="1236372"/>
            <a:ext cx="10130516" cy="1777285"/>
          </a:xfrm>
        </p:spPr>
        <p:txBody>
          <a:bodyPr>
            <a:noAutofit/>
          </a:bodyPr>
          <a:lstStyle/>
          <a:p>
            <a:r>
              <a:rPr lang="hr-HR" sz="2400" b="1" dirty="0">
                <a:latin typeface="+mj-lt"/>
                <a:ea typeface="+mj-ea"/>
                <a:cs typeface="+mj-cs"/>
              </a:rPr>
              <a:t>Cilj igre </a:t>
            </a:r>
            <a:r>
              <a:rPr lang="hr-HR" sz="2400" dirty="0">
                <a:latin typeface="+mj-lt"/>
                <a:ea typeface="+mj-ea"/>
                <a:cs typeface="+mj-cs"/>
              </a:rPr>
              <a:t>je što prije skačući u vreći doći do ciljne crte.</a:t>
            </a:r>
          </a:p>
          <a:p>
            <a:r>
              <a:rPr lang="hr-HR" sz="2400" b="1" dirty="0">
                <a:latin typeface="+mj-lt"/>
                <a:ea typeface="+mj-ea"/>
                <a:cs typeface="+mj-cs"/>
              </a:rPr>
              <a:t>Rekviziti</a:t>
            </a:r>
            <a:r>
              <a:rPr lang="hr-HR" sz="2400" dirty="0">
                <a:latin typeface="+mj-lt"/>
                <a:ea typeface="+mj-ea"/>
                <a:cs typeface="+mj-cs"/>
              </a:rPr>
              <a:t>: vreća</a:t>
            </a:r>
            <a:br>
              <a:rPr lang="hr-HR" sz="2400" dirty="0">
                <a:latin typeface="+mj-lt"/>
                <a:ea typeface="+mj-ea"/>
                <a:cs typeface="+mj-cs"/>
              </a:rPr>
            </a:br>
            <a:r>
              <a:rPr lang="hr-HR" sz="2400" b="1" dirty="0">
                <a:latin typeface="+mj-lt"/>
                <a:ea typeface="+mj-ea"/>
                <a:cs typeface="+mj-cs"/>
              </a:rPr>
              <a:t>Način igre:  </a:t>
            </a:r>
            <a:r>
              <a:rPr lang="hr-HR" sz="2400" dirty="0">
                <a:latin typeface="+mj-lt"/>
                <a:ea typeface="+mj-ea"/>
                <a:cs typeface="+mj-cs"/>
              </a:rPr>
              <a:t>Natjecatelj uđe u vreću koja se gornjim dijelom veže oko </a:t>
            </a:r>
            <a:r>
              <a:rPr lang="hr-HR" sz="2400" dirty="0" smtClean="0">
                <a:latin typeface="+mj-lt"/>
                <a:ea typeface="+mj-ea"/>
                <a:cs typeface="+mj-cs"/>
              </a:rPr>
              <a:t>pojasa ili primi rukama. </a:t>
            </a:r>
            <a:r>
              <a:rPr lang="hr-HR" sz="2400" dirty="0">
                <a:latin typeface="+mj-lt"/>
                <a:ea typeface="+mj-ea"/>
                <a:cs typeface="+mj-cs"/>
              </a:rPr>
              <a:t>Na </a:t>
            </a:r>
            <a:r>
              <a:rPr lang="hr-HR" sz="2400" dirty="0" smtClean="0">
                <a:latin typeface="+mj-lt"/>
                <a:ea typeface="+mj-ea"/>
                <a:cs typeface="+mj-cs"/>
              </a:rPr>
              <a:t>znak </a:t>
            </a:r>
            <a:r>
              <a:rPr lang="hr-HR" sz="2400" dirty="0">
                <a:latin typeface="+mj-lt"/>
                <a:ea typeface="+mj-ea"/>
                <a:cs typeface="+mj-cs"/>
              </a:rPr>
              <a:t>natjecatelji sa startne crte počinju skakutati-trčati prema ciljnoj </a:t>
            </a:r>
            <a:r>
              <a:rPr lang="hr-HR" sz="2400" dirty="0" smtClean="0">
                <a:latin typeface="+mj-lt"/>
                <a:ea typeface="+mj-ea"/>
                <a:cs typeface="+mj-cs"/>
              </a:rPr>
              <a:t>crti.</a:t>
            </a:r>
          </a:p>
          <a:p>
            <a:endParaRPr lang="hr-HR" sz="2400" dirty="0">
              <a:latin typeface="+mj-lt"/>
              <a:ea typeface="+mj-ea"/>
              <a:cs typeface="+mj-cs"/>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405" y="2972849"/>
            <a:ext cx="5909562" cy="3782120"/>
          </a:xfrm>
          <a:prstGeom prst="rect">
            <a:avLst/>
          </a:prstGeom>
        </p:spPr>
      </p:pic>
    </p:spTree>
    <p:extLst>
      <p:ext uri="{BB962C8B-B14F-4D97-AF65-F5344CB8AC3E}">
        <p14:creationId xmlns:p14="http://schemas.microsoft.com/office/powerpoint/2010/main" val="1557476931"/>
      </p:ext>
    </p:extLst>
  </p:cSld>
  <p:clrMapOvr>
    <a:masterClrMapping/>
  </p:clrMapOvr>
</p:sld>
</file>

<file path=ppt/theme/theme1.xml><?xml version="1.0" encoding="utf-8"?>
<a:theme xmlns:a="http://schemas.openxmlformats.org/drawingml/2006/main" name="Isparavanje">
  <a:themeElements>
    <a:clrScheme name="Isparavanje">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Isparavanj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sparavanj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TM04033937[[fn=Isparavanje]]</Template>
  <TotalTime>142</TotalTime>
  <Words>328</Words>
  <Application>Microsoft Office PowerPoint</Application>
  <PresentationFormat>Široki zaslon</PresentationFormat>
  <Paragraphs>30</Paragraphs>
  <Slides>13</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13</vt:i4>
      </vt:variant>
    </vt:vector>
  </HeadingPairs>
  <TitlesOfParts>
    <vt:vector size="16" baseType="lpstr">
      <vt:lpstr>Arial</vt:lpstr>
      <vt:lpstr>Century Gothic</vt:lpstr>
      <vt:lpstr>Isparavanje</vt:lpstr>
      <vt:lpstr>IGRAJMO SE, IGRAJMO KROZ STARE SPORTOVE</vt:lpstr>
      <vt:lpstr>  Tema: Igre stari sportovi Odgojno –obrazovno područje: čuvanje i unapređivanje zdravlja, socio-emocionalno područje Cilj: Očuvati od zaborava sportsko-rekreacijske aktivnosti stare sportove Specifični ciljevi : - njegovati starinske sportove - motivirati učenice na kvaliteto provođenje slobodnog vremena u druženju i igri s obitelji ili prijateljima - poticati uljudno sportsko ponašanje i natjecateljski duh - potaknuti kod učenica pozitivne emocije - poticati razvoj motoričkih vještina i kretanje Ishodi, učenice će: - upoznati se sa starinskim sportovima - kroz druženje i igru razvijati socijalne vještine - pridržavati se pravila navedenih sportova i fair play igre - gajiti sportski i natjecateljski duh - kvalitetno provoditi svoje slobodno vrijeme - razvijati motoričke vještine   </vt:lpstr>
      <vt:lpstr>Metode rada: Rad u paru, timski rad Sredstva i materijali  za rad:  kamen, jutene vreće, konop, žlica i jaja, štapovi, potkove  Pod pojmom stari sport podrazumijevamo stare pučke igre, koje predstavljaju izvornu tjelesnu aktivnost u cilju jačanja tjelesne i duhovne snage čovjeka. Stari sportovi su svi sportovi i igre koji nisu regulirani međunarodnim pravilima. Obuhvaćaju tjelesnu aktivnost natjecateljskog i zabavnog karaktera, a nastali su spontano kroz igru i rad;na polju, ispaši, seoskim sajmovima itd. Pored toga što omogućavaju čovjeku zadovoljiti svoju biološku, sociološku i psihološku potrebu za kretanjem i igrom, pomažu očuvati i tradicijske vrijednosti. </vt:lpstr>
      <vt:lpstr>Cilj igre je nastojati prevući nasuprotnu ekipu na svoju stranu. Rekviziti: uže promjera 4 cm i dužine 30m . Način igre: na igralištu glavna crta razdvaja ekipe, a na udaljenosti od dva metra prema svakoj ekipi nalazi se granična crta. Uže je položeno okomito na glavnu crtu gdje se nalazi i glavni znak. Natjecatelji iza granične crte podižu uže i zatežu ga, tako da glavni znak ostane na glavnoj crti. Na znak «vuci» ekipa prevlači protivničku prema sebi. Pobjednik je ona ekipa koja glavni znak prevuče preko granične crte na svojoj strani.</vt:lpstr>
      <vt:lpstr>PowerPoint prezentacija</vt:lpstr>
      <vt:lpstr>POTEZANJE MOSORA </vt:lpstr>
      <vt:lpstr>GAĐANJE KOZLICE</vt:lpstr>
      <vt:lpstr>Bacanje potkove ( ringlanje )</vt:lpstr>
      <vt:lpstr>Skakanje u vreći</vt:lpstr>
      <vt:lpstr>Bacanje kamena s ramena</vt:lpstr>
      <vt:lpstr>Nošenje jaja u žlici</vt:lpstr>
      <vt:lpstr>PowerPoint prezentacija</vt:lpstr>
      <vt:lpstr>LITERATURA:  http://free-kc.t-com.hr/stari-sportovi/discipline.htm  https://repozitorij.kif.unizg.hr/islandora/object/kif%3A242/datastream/PDF/view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IGRAJMO SE, IGRAJMO KROZ STARE SPORTOVE</dc:title>
  <dc:creator>Korisnik</dc:creator>
  <cp:lastModifiedBy>Korisnik</cp:lastModifiedBy>
  <cp:revision>35</cp:revision>
  <dcterms:created xsi:type="dcterms:W3CDTF">2020-05-14T21:00:30Z</dcterms:created>
  <dcterms:modified xsi:type="dcterms:W3CDTF">2020-05-18T10:21:27Z</dcterms:modified>
</cp:coreProperties>
</file>