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8" r:id="rId3"/>
    <p:sldId id="272" r:id="rId4"/>
    <p:sldId id="269" r:id="rId5"/>
    <p:sldId id="273" r:id="rId6"/>
    <p:sldId id="274" r:id="rId7"/>
    <p:sldId id="271" r:id="rId8"/>
    <p:sldId id="275" r:id="rId9"/>
    <p:sldId id="276" r:id="rId10"/>
    <p:sldId id="270" r:id="rId11"/>
    <p:sldId id="257" r:id="rId12"/>
    <p:sldId id="260" r:id="rId13"/>
    <p:sldId id="264" r:id="rId14"/>
    <p:sldId id="262" r:id="rId15"/>
    <p:sldId id="261" r:id="rId16"/>
    <p:sldId id="263" r:id="rId17"/>
    <p:sldId id="258" r:id="rId18"/>
    <p:sldId id="259" r:id="rId19"/>
    <p:sldId id="266" r:id="rId20"/>
    <p:sldId id="265" r:id="rId21"/>
    <p:sldId id="267" r:id="rId22"/>
    <p:sldId id="278" r:id="rId23"/>
    <p:sldId id="279" r:id="rId2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3419732-A27A-47B7-AB84-A0045E7603CC}" type="datetimeFigureOut">
              <a:rPr lang="hr-HR" smtClean="0"/>
              <a:t>2.4.2020.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F1CD63C-A495-4DE6-A116-9EC866D13691}" type="slidenum">
              <a:rPr lang="hr-HR" smtClean="0"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ating_disord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33000" r="-3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19" y="836712"/>
            <a:ext cx="8062912" cy="1470025"/>
          </a:xfrm>
        </p:spPr>
        <p:txBody>
          <a:bodyPr/>
          <a:lstStyle/>
          <a:p>
            <a:r>
              <a:rPr lang="hr-HR" dirty="0" smtClean="0"/>
              <a:t>POREMEĆAJI U PREHRANI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5105400"/>
            <a:ext cx="6696744" cy="1752600"/>
          </a:xfrm>
        </p:spPr>
        <p:txBody>
          <a:bodyPr/>
          <a:lstStyle/>
          <a:p>
            <a:pPr algn="r"/>
            <a:endParaRPr lang="hr-H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19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35280" cy="1399032"/>
          </a:xfrm>
        </p:spPr>
        <p:txBody>
          <a:bodyPr/>
          <a:lstStyle/>
          <a:p>
            <a:r>
              <a:rPr lang="hr-HR" dirty="0" smtClean="0"/>
              <a:t>Socijalni čimbenici nastanka poremećaja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2698320"/>
          </a:xfrm>
        </p:spPr>
        <p:txBody>
          <a:bodyPr/>
          <a:lstStyle/>
          <a:p>
            <a:r>
              <a:rPr lang="hr-HR" dirty="0" smtClean="0"/>
              <a:t>Mediji</a:t>
            </a:r>
          </a:p>
          <a:p>
            <a:r>
              <a:rPr lang="hr-HR" dirty="0" smtClean="0"/>
              <a:t>Utjecaj vršnjaka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232" y="2071792"/>
            <a:ext cx="3482768" cy="475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28" y="4077072"/>
            <a:ext cx="4671417" cy="24642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745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2576" y="-27709"/>
            <a:ext cx="8229600" cy="1399032"/>
          </a:xfrm>
        </p:spPr>
        <p:txBody>
          <a:bodyPr/>
          <a:lstStyle/>
          <a:p>
            <a:r>
              <a:rPr lang="hr-HR" dirty="0" smtClean="0"/>
              <a:t>Anoreksija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229600" cy="4572000"/>
          </a:xfrm>
        </p:spPr>
        <p:txBody>
          <a:bodyPr/>
          <a:lstStyle/>
          <a:p>
            <a:r>
              <a:rPr lang="hr-HR" dirty="0" smtClean="0"/>
              <a:t>Grčko podrijetlo riječi odnosi se na nedostatak apetita i osjećaj gnušenja prema hrani</a:t>
            </a:r>
          </a:p>
          <a:p>
            <a:r>
              <a:rPr lang="hr-HR" dirty="0" smtClean="0"/>
              <a:t>Zahvača pretežno djevojke u dobi od 14-25 godina te u žene starijie od 40</a:t>
            </a:r>
          </a:p>
          <a:p>
            <a:r>
              <a:rPr lang="hr-HR" dirty="0" smtClean="0"/>
              <a:t>Prosječna dob jest 17 godina</a:t>
            </a:r>
          </a:p>
          <a:p>
            <a:r>
              <a:rPr lang="hr-HR" dirty="0" smtClean="0"/>
              <a:t>10% bolesnika umire</a:t>
            </a:r>
          </a:p>
          <a:p>
            <a:r>
              <a:rPr lang="hr-HR" dirty="0" smtClean="0"/>
              <a:t>40% potpuni oporavak</a:t>
            </a:r>
            <a:endParaRPr lang="hr-HR" dirty="0"/>
          </a:p>
          <a:p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463636"/>
            <a:ext cx="2738620" cy="3394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6280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Dva tipa anoreksije: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1)RESTRIKTIVNI TIP(samoograničavanje)- izgladnjivanje često praćeno pretjeranom tjelesnom aktivnošću</a:t>
            </a:r>
          </a:p>
          <a:p>
            <a:endParaRPr lang="hr-HR" dirty="0" smtClean="0"/>
          </a:p>
          <a:p>
            <a:r>
              <a:rPr lang="hr-HR" dirty="0" smtClean="0"/>
              <a:t>2)PURGATIVNI TIP(izazvano povračanje)-dijeta koju prati povremeno prejedanje i izbacivanje hrane iz tijela laksativima, diureticima ili povračanjem</a:t>
            </a:r>
          </a:p>
          <a:p>
            <a:endParaRPr lang="hr-HR" dirty="0"/>
          </a:p>
          <a:p>
            <a:pPr marL="64008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728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r>
              <a:rPr lang="hr-HR" sz="3600" dirty="0" smtClean="0"/>
              <a:t>Znakovi  koji ukazuju na anoreksiju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Osoba propušta obroke</a:t>
            </a:r>
          </a:p>
          <a:p>
            <a:r>
              <a:rPr lang="hr-HR" dirty="0" smtClean="0"/>
              <a:t>Opravdanja za izbjegavanje obroka</a:t>
            </a:r>
          </a:p>
          <a:p>
            <a:r>
              <a:rPr lang="hr-HR" dirty="0" smtClean="0"/>
              <a:t>Niskokalorična hrana</a:t>
            </a:r>
          </a:p>
          <a:p>
            <a:r>
              <a:rPr lang="hr-HR" dirty="0" smtClean="0"/>
              <a:t>„Čudne” navike hranjenja</a:t>
            </a:r>
          </a:p>
          <a:p>
            <a:r>
              <a:rPr lang="hr-HR" dirty="0" smtClean="0"/>
              <a:t>Vaganje hrane</a:t>
            </a:r>
          </a:p>
          <a:p>
            <a:r>
              <a:rPr lang="hr-HR" dirty="0" smtClean="0"/>
              <a:t>Osoba se stalno žali na težinu</a:t>
            </a:r>
          </a:p>
          <a:p>
            <a:r>
              <a:rPr lang="hr-HR" dirty="0" smtClean="0"/>
              <a:t>Često gledanje u ogledalo</a:t>
            </a:r>
          </a:p>
          <a:p>
            <a:r>
              <a:rPr lang="hr-HR" dirty="0" smtClean="0"/>
              <a:t>Vrečasta odjeća</a:t>
            </a:r>
          </a:p>
          <a:p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189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15416"/>
            <a:ext cx="8229600" cy="1399032"/>
          </a:xfrm>
        </p:spPr>
        <p:txBody>
          <a:bodyPr/>
          <a:lstStyle/>
          <a:p>
            <a:r>
              <a:rPr lang="hr-HR" dirty="0" smtClean="0"/>
              <a:t>Simptomi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52736"/>
            <a:ext cx="4283968" cy="5805264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Mršav izgled</a:t>
            </a:r>
          </a:p>
          <a:p>
            <a:r>
              <a:rPr lang="hr-HR" dirty="0" smtClean="0"/>
              <a:t>Kronični umor</a:t>
            </a:r>
          </a:p>
          <a:p>
            <a:r>
              <a:rPr lang="hr-HR" dirty="0" smtClean="0"/>
              <a:t>Vrtoglavice i nesvestice</a:t>
            </a:r>
          </a:p>
          <a:p>
            <a:r>
              <a:rPr lang="hr-HR" dirty="0" smtClean="0"/>
              <a:t>Lomljivi nokti </a:t>
            </a:r>
          </a:p>
          <a:p>
            <a:r>
              <a:rPr lang="hr-HR" dirty="0" smtClean="0"/>
              <a:t>Tanka, suha kosa</a:t>
            </a:r>
          </a:p>
          <a:p>
            <a:r>
              <a:rPr lang="hr-HR" dirty="0" smtClean="0"/>
              <a:t>Suha koža</a:t>
            </a:r>
          </a:p>
          <a:p>
            <a:r>
              <a:rPr lang="hr-HR" dirty="0" smtClean="0"/>
              <a:t>Opadanje kose</a:t>
            </a:r>
          </a:p>
          <a:p>
            <a:r>
              <a:rPr lang="hr-HR" dirty="0" smtClean="0"/>
              <a:t>Zatvor</a:t>
            </a:r>
          </a:p>
          <a:p>
            <a:r>
              <a:rPr lang="hr-HR" dirty="0" smtClean="0"/>
              <a:t>Snižena temperatura tijella</a:t>
            </a:r>
          </a:p>
          <a:p>
            <a:r>
              <a:rPr lang="hr-HR" dirty="0" smtClean="0"/>
              <a:t>Niski tlak</a:t>
            </a:r>
          </a:p>
          <a:p>
            <a:r>
              <a:rPr lang="hr-HR" dirty="0" smtClean="0"/>
              <a:t>Dehidracija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3968" y="953344"/>
            <a:ext cx="4680520" cy="5904656"/>
          </a:xfrm>
        </p:spPr>
        <p:txBody>
          <a:bodyPr>
            <a:normAutofit lnSpcReduction="10000"/>
          </a:bodyPr>
          <a:lstStyle/>
          <a:p>
            <a:r>
              <a:rPr lang="hr-HR" dirty="0" smtClean="0"/>
              <a:t>Odbijanje hrane</a:t>
            </a:r>
          </a:p>
          <a:p>
            <a:r>
              <a:rPr lang="hr-HR" dirty="0" smtClean="0"/>
              <a:t>Zanemarivanje osječaja gladi</a:t>
            </a:r>
          </a:p>
          <a:p>
            <a:r>
              <a:rPr lang="hr-HR" dirty="0" smtClean="0"/>
              <a:t>Prekomjerno vježbanje</a:t>
            </a:r>
          </a:p>
          <a:p>
            <a:r>
              <a:rPr lang="hr-HR" dirty="0" smtClean="0"/>
              <a:t>Apatija</a:t>
            </a:r>
          </a:p>
          <a:p>
            <a:r>
              <a:rPr lang="hr-HR" dirty="0" smtClean="0"/>
              <a:t>Dekoncentriranost</a:t>
            </a:r>
          </a:p>
          <a:p>
            <a:r>
              <a:rPr lang="hr-HR" dirty="0" smtClean="0"/>
              <a:t>Depresija</a:t>
            </a:r>
          </a:p>
          <a:p>
            <a:r>
              <a:rPr lang="hr-HR" dirty="0" smtClean="0"/>
              <a:t>Povučenost</a:t>
            </a:r>
          </a:p>
          <a:p>
            <a:r>
              <a:rPr lang="hr-HR" dirty="0" smtClean="0"/>
              <a:t>Suicidalne misli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775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Komplikacije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FIZIČKE</a:t>
            </a:r>
          </a:p>
          <a:p>
            <a:r>
              <a:rPr lang="hr-HR" dirty="0" smtClean="0"/>
              <a:t>Anemija</a:t>
            </a:r>
          </a:p>
          <a:p>
            <a:r>
              <a:rPr lang="hr-HR" dirty="0" smtClean="0"/>
              <a:t>Srčani problemi</a:t>
            </a:r>
          </a:p>
          <a:p>
            <a:r>
              <a:rPr lang="hr-HR" dirty="0" smtClean="0"/>
              <a:t>Problemi sa plućima</a:t>
            </a:r>
          </a:p>
          <a:p>
            <a:r>
              <a:rPr lang="hr-HR" dirty="0" smtClean="0"/>
              <a:t>Gubitak koštane mase</a:t>
            </a:r>
          </a:p>
          <a:p>
            <a:r>
              <a:rPr lang="hr-HR" dirty="0" smtClean="0"/>
              <a:t>Neravnoteža elektrolita</a:t>
            </a:r>
          </a:p>
          <a:p>
            <a:r>
              <a:rPr lang="hr-HR" dirty="0" smtClean="0"/>
              <a:t>Problemi s bubrezima</a:t>
            </a:r>
          </a:p>
          <a:p>
            <a:r>
              <a:rPr lang="hr-HR" dirty="0" smtClean="0"/>
              <a:t>Osteoporoza 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PSIHIČKE</a:t>
            </a:r>
          </a:p>
          <a:p>
            <a:r>
              <a:rPr lang="hr-HR" dirty="0" smtClean="0"/>
              <a:t>Depresija</a:t>
            </a:r>
          </a:p>
          <a:p>
            <a:r>
              <a:rPr lang="hr-HR" dirty="0" smtClean="0"/>
              <a:t>Anksioznost</a:t>
            </a:r>
          </a:p>
          <a:p>
            <a:r>
              <a:rPr lang="hr-HR" dirty="0" smtClean="0"/>
              <a:t>Poremečaji osobnosti</a:t>
            </a:r>
          </a:p>
          <a:p>
            <a:r>
              <a:rPr lang="hr-HR" dirty="0" smtClean="0"/>
              <a:t>Opsesije</a:t>
            </a:r>
          </a:p>
          <a:p>
            <a:r>
              <a:rPr lang="hr-HR" dirty="0" smtClean="0"/>
              <a:t>Narkotička ovisnost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039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Liječenje- kompleksno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hr-HR" dirty="0" smtClean="0"/>
              <a:t>   Uključuje:  -medicinski nadzor</a:t>
            </a:r>
          </a:p>
          <a:p>
            <a:pPr marL="64008" indent="0">
              <a:buNone/>
            </a:pPr>
            <a:r>
              <a:rPr lang="hr-HR" dirty="0" smtClean="0"/>
              <a:t>                     -psihoterapija</a:t>
            </a:r>
          </a:p>
          <a:p>
            <a:pPr marL="64008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-nutritivna terapija</a:t>
            </a:r>
          </a:p>
          <a:p>
            <a:pPr marL="64008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-lijekovi</a:t>
            </a:r>
          </a:p>
          <a:p>
            <a:pPr marL="64008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-hospitalizacija</a:t>
            </a:r>
          </a:p>
        </p:txBody>
      </p:sp>
    </p:spTree>
    <p:extLst>
      <p:ext uri="{BB962C8B-B14F-4D97-AF65-F5344CB8AC3E}">
        <p14:creationId xmlns:p14="http://schemas.microsoft.com/office/powerpoint/2010/main" val="17533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68560" y="-243408"/>
            <a:ext cx="8229600" cy="1399032"/>
          </a:xfrm>
        </p:spPr>
        <p:txBody>
          <a:bodyPr/>
          <a:lstStyle/>
          <a:p>
            <a:r>
              <a:rPr lang="hr-HR" dirty="0" smtClean="0"/>
              <a:t>Bulimija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8229600" cy="4572000"/>
          </a:xfrm>
        </p:spPr>
        <p:txBody>
          <a:bodyPr/>
          <a:lstStyle/>
          <a:p>
            <a:r>
              <a:rPr lang="hr-HR" dirty="0" smtClean="0"/>
              <a:t>Grčko podrijetlo riječi- bikova glad</a:t>
            </a:r>
          </a:p>
          <a:p>
            <a:r>
              <a:rPr lang="hr-HR" dirty="0" smtClean="0"/>
              <a:t>Najčešće se javlja u kasnoj adolescenciji </a:t>
            </a:r>
          </a:p>
          <a:p>
            <a:r>
              <a:rPr lang="hr-HR" dirty="0" smtClean="0"/>
              <a:t>Rijetko kod muškaraca</a:t>
            </a:r>
          </a:p>
          <a:p>
            <a:r>
              <a:rPr lang="hr-HR" dirty="0" smtClean="0"/>
              <a:t>U 70 % slučajeva poremećaj </a:t>
            </a:r>
          </a:p>
          <a:p>
            <a:pPr marL="64008" indent="0">
              <a:buNone/>
            </a:pPr>
            <a:r>
              <a:rPr lang="hr-HR" dirty="0" smtClean="0"/>
              <a:t>    pračen anoreksijom</a:t>
            </a:r>
          </a:p>
          <a:p>
            <a:r>
              <a:rPr lang="hr-HR" dirty="0" smtClean="0"/>
              <a:t>Smrtnost veća nego </a:t>
            </a:r>
          </a:p>
          <a:p>
            <a:pPr marL="64008" indent="0">
              <a:buNone/>
            </a:pPr>
            <a:r>
              <a:rPr lang="hr-HR" dirty="0" smtClean="0"/>
              <a:t>  kod anoreksičnih osoba</a:t>
            </a:r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212976"/>
            <a:ext cx="4662001" cy="3816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4619625"/>
            <a:ext cx="3312790" cy="2381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49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Dva tipa bulimije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1) ČISTA- prejedanje i ovisnost o namirnicama</a:t>
            </a:r>
          </a:p>
          <a:p>
            <a:endParaRPr lang="hr-HR" dirty="0" smtClean="0"/>
          </a:p>
          <a:p>
            <a:r>
              <a:rPr lang="hr-HR" dirty="0" smtClean="0"/>
              <a:t>2) KOMBINIRANA-izraženo odbijanje hrane uz povremeno prejedanje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396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267494"/>
            <a:ext cx="9396536" cy="1399032"/>
          </a:xfrm>
        </p:spPr>
        <p:txBody>
          <a:bodyPr>
            <a:normAutofit/>
          </a:bodyPr>
          <a:lstStyle/>
          <a:p>
            <a:r>
              <a:rPr lang="hr-HR" sz="3600" dirty="0" smtClean="0"/>
              <a:t>Znakovi  koji ukazuju na bulimiju: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Brzo dizanje od stola nakon jela</a:t>
            </a:r>
          </a:p>
          <a:p>
            <a:r>
              <a:rPr lang="hr-HR" dirty="0" smtClean="0"/>
              <a:t>Pojačan strah od debljanja</a:t>
            </a:r>
          </a:p>
          <a:p>
            <a:r>
              <a:rPr lang="hr-HR" dirty="0" smtClean="0"/>
              <a:t>Konzumacija hrane u pretjeranim količinama</a:t>
            </a:r>
          </a:p>
          <a:p>
            <a:r>
              <a:rPr lang="hr-HR" dirty="0" smtClean="0"/>
              <a:t>Konzumacija hrane u tajnosti</a:t>
            </a:r>
          </a:p>
          <a:p>
            <a:r>
              <a:rPr lang="hr-HR" dirty="0" smtClean="0"/>
              <a:t>Čest osjećaj gladi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5843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4572000"/>
          </a:xfrm>
        </p:spPr>
        <p:txBody>
          <a:bodyPr/>
          <a:lstStyle/>
          <a:p>
            <a:pPr marL="64008" indent="0">
              <a:buNone/>
            </a:pPr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Stanje definirano abnormalnim prehrambenim navikama koje uključuje bilo nedovoljno ili prekomjerno konzumiranje hrane koja može ugroziti psihičko i fizičko zdravlje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8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Komplikacije 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FIZIČKE</a:t>
            </a:r>
          </a:p>
          <a:p>
            <a:r>
              <a:rPr lang="hr-HR" dirty="0" smtClean="0"/>
              <a:t>Problemi sa zubima</a:t>
            </a:r>
          </a:p>
          <a:p>
            <a:r>
              <a:rPr lang="hr-HR" dirty="0" smtClean="0"/>
              <a:t>Gubitak zubne cakline</a:t>
            </a:r>
          </a:p>
          <a:p>
            <a:r>
              <a:rPr lang="hr-HR" dirty="0" smtClean="0"/>
              <a:t>Ispucale usne </a:t>
            </a:r>
          </a:p>
          <a:p>
            <a:r>
              <a:rPr lang="hr-HR" dirty="0" smtClean="0"/>
              <a:t>Problemi sa štitnjačom</a:t>
            </a:r>
          </a:p>
          <a:p>
            <a:r>
              <a:rPr lang="hr-HR" dirty="0" smtClean="0"/>
              <a:t>Problemi s jednjakom</a:t>
            </a:r>
          </a:p>
          <a:p>
            <a:r>
              <a:rPr lang="hr-HR" dirty="0" smtClean="0"/>
              <a:t>Grlobolja </a:t>
            </a:r>
          </a:p>
          <a:p>
            <a:r>
              <a:rPr lang="hr-HR" dirty="0"/>
              <a:t>N</a:t>
            </a:r>
            <a:r>
              <a:rPr lang="hr-HR" dirty="0" smtClean="0"/>
              <a:t>epravilan menstrualni ciklus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PSIHIČKE</a:t>
            </a:r>
          </a:p>
          <a:p>
            <a:r>
              <a:rPr lang="hr-HR" dirty="0" smtClean="0"/>
              <a:t>Promjene raspoloženja</a:t>
            </a:r>
          </a:p>
          <a:p>
            <a:r>
              <a:rPr lang="hr-HR" dirty="0" smtClean="0"/>
              <a:t>Depresija</a:t>
            </a:r>
          </a:p>
          <a:p>
            <a:r>
              <a:rPr lang="hr-HR" dirty="0" smtClean="0"/>
              <a:t>Impulzivnost</a:t>
            </a:r>
          </a:p>
          <a:p>
            <a:r>
              <a:rPr lang="hr-HR" dirty="0" smtClean="0"/>
              <a:t>Zlouporaba lijekova, alkohola i droga</a:t>
            </a:r>
          </a:p>
          <a:p>
            <a:r>
              <a:rPr lang="hr-HR" dirty="0" smtClean="0"/>
              <a:t>samosakaćenje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314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Liječenje -kompleksno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dirty="0" smtClean="0"/>
              <a:t>-medicinski </a:t>
            </a:r>
            <a:r>
              <a:rPr lang="hr-HR" dirty="0"/>
              <a:t>nadzor</a:t>
            </a:r>
          </a:p>
          <a:p>
            <a:pPr algn="ctr"/>
            <a:r>
              <a:rPr lang="hr-HR" dirty="0" smtClean="0"/>
              <a:t>-</a:t>
            </a:r>
            <a:r>
              <a:rPr lang="hr-HR" dirty="0"/>
              <a:t>psihoterapija</a:t>
            </a:r>
          </a:p>
          <a:p>
            <a:pPr algn="ctr"/>
            <a:r>
              <a:rPr lang="hr-HR" dirty="0" smtClean="0"/>
              <a:t> -</a:t>
            </a:r>
            <a:r>
              <a:rPr lang="hr-HR" dirty="0"/>
              <a:t>lijekovi</a:t>
            </a:r>
          </a:p>
          <a:p>
            <a:pPr algn="ctr"/>
            <a:r>
              <a:rPr lang="hr-HR" dirty="0" smtClean="0"/>
              <a:t>-</a:t>
            </a:r>
            <a:r>
              <a:rPr lang="hr-HR" dirty="0"/>
              <a:t>hospitalizacija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8786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0125581">
            <a:off x="539552" y="2924944"/>
            <a:ext cx="8229600" cy="1399032"/>
          </a:xfrm>
        </p:spPr>
        <p:txBody>
          <a:bodyPr/>
          <a:lstStyle/>
          <a:p>
            <a:pPr algn="ctr"/>
            <a:r>
              <a:rPr lang="hr-HR" b="1" dirty="0" smtClean="0"/>
              <a:t>HVALA NA PAŽNJI!!!!!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405069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Ambrosi – </a:t>
            </a:r>
            <a:r>
              <a:rPr lang="hr-HR" dirty="0" smtClean="0"/>
              <a:t>Randić, </a:t>
            </a:r>
            <a:r>
              <a:rPr lang="hr-HR" dirty="0"/>
              <a:t>N. (2001). Biološki, psihološki i socijalni faktori u razvoju </a:t>
            </a:r>
            <a:r>
              <a:rPr lang="hr-HR" dirty="0" smtClean="0"/>
              <a:t>poremećaja hranjenja</a:t>
            </a:r>
            <a:r>
              <a:rPr lang="hr-HR" dirty="0"/>
              <a:t>. Doktorska disertacija. Zagreb: Filozofski </a:t>
            </a:r>
            <a:r>
              <a:rPr lang="hr-HR" dirty="0" smtClean="0"/>
              <a:t>fakultet</a:t>
            </a:r>
          </a:p>
          <a:p>
            <a:r>
              <a:rPr lang="hr-HR" dirty="0">
                <a:hlinkClick r:id="rId2"/>
              </a:rPr>
              <a:t>http://</a:t>
            </a:r>
            <a:r>
              <a:rPr lang="hr-HR" dirty="0" smtClean="0">
                <a:hlinkClick r:id="rId2"/>
              </a:rPr>
              <a:t>en.wikipedia.org/wiki/Eating_disorder</a:t>
            </a:r>
            <a:endParaRPr lang="hr-HR" dirty="0" smtClean="0"/>
          </a:p>
          <a:p>
            <a:r>
              <a:rPr lang="hr-HR" dirty="0"/>
              <a:t>http://www.dr-denisa-legac.com/hr/poremecaji_u_prehrani_hr.html</a:t>
            </a:r>
          </a:p>
        </p:txBody>
      </p:sp>
    </p:spTree>
    <p:extLst>
      <p:ext uri="{BB962C8B-B14F-4D97-AF65-F5344CB8AC3E}">
        <p14:creationId xmlns:p14="http://schemas.microsoft.com/office/powerpoint/2010/main" val="231736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Karakteristike osoba koje oboljevaju: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perfekcionizam</a:t>
            </a:r>
          </a:p>
          <a:p>
            <a:r>
              <a:rPr lang="hr-HR" dirty="0"/>
              <a:t>visoku motivaciju za postignućem</a:t>
            </a:r>
          </a:p>
          <a:p>
            <a:r>
              <a:rPr lang="hr-HR" dirty="0"/>
              <a:t>često su akademski vrlo uspješne</a:t>
            </a:r>
          </a:p>
          <a:p>
            <a:r>
              <a:rPr lang="hr-HR" dirty="0"/>
              <a:t>imaju potrebu da udovolje drugim ljudima (što je naravno slijepa ulica, jer što god učinili nikad neće biti dovoljno dobri)</a:t>
            </a:r>
          </a:p>
          <a:p>
            <a:r>
              <a:rPr lang="hr-HR" dirty="0"/>
              <a:t>osobe su izuzetno inteligentne, humane, etične i istinoljubive</a:t>
            </a:r>
          </a:p>
          <a:p>
            <a:r>
              <a:rPr lang="hr-HR" dirty="0"/>
              <a:t>radoznale su, često “najbolje učenice u razredu”, vrlo ambiciozne</a:t>
            </a:r>
          </a:p>
          <a:p>
            <a:r>
              <a:rPr lang="hr-HR" dirty="0"/>
              <a:t>jako emocionalne i izraženo empatične, drugima će oprostiti, ali prema sebi su krajnje kritične i stroge</a:t>
            </a:r>
          </a:p>
        </p:txBody>
      </p:sp>
    </p:spTree>
    <p:extLst>
      <p:ext uri="{BB962C8B-B14F-4D97-AF65-F5344CB8AC3E}">
        <p14:creationId xmlns:p14="http://schemas.microsoft.com/office/powerpoint/2010/main" val="322670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488" y="0"/>
            <a:ext cx="9144000" cy="1399032"/>
          </a:xfrm>
        </p:spPr>
        <p:txBody>
          <a:bodyPr/>
          <a:lstStyle/>
          <a:p>
            <a:r>
              <a:rPr lang="hr-HR" dirty="0" smtClean="0"/>
              <a:t>Biološki čimbenici nastanka poremećaja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5600"/>
            <a:ext cx="9144000" cy="5232400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DOB- 14-25  godina;</a:t>
            </a:r>
          </a:p>
          <a:p>
            <a:pPr marL="64008" indent="0">
              <a:buNone/>
            </a:pPr>
            <a:r>
              <a:rPr lang="hr-HR" dirty="0" smtClean="0"/>
              <a:t>-</a:t>
            </a:r>
            <a:r>
              <a:rPr lang="hr-HR" b="1" dirty="0" smtClean="0"/>
              <a:t>diječja dob</a:t>
            </a:r>
            <a:r>
              <a:rPr lang="hr-HR" dirty="0" smtClean="0"/>
              <a:t>-najčešći poremećaj prehrane  je anoreksija, dok se bulimija rijetko javlja prije 14.godine</a:t>
            </a:r>
          </a:p>
          <a:p>
            <a:pPr marL="64008" indent="0">
              <a:buNone/>
            </a:pPr>
            <a:r>
              <a:rPr lang="hr-HR" dirty="0" smtClean="0"/>
              <a:t>-</a:t>
            </a:r>
            <a:r>
              <a:rPr lang="hr-HR" b="1" dirty="0" smtClean="0"/>
              <a:t>školska dob</a:t>
            </a:r>
            <a:r>
              <a:rPr lang="hr-HR" dirty="0" smtClean="0"/>
              <a:t>-djeca žele biti mršavija, te ih mnogo pokušava smanjiti svoju tjelesnu težinu</a:t>
            </a:r>
          </a:p>
          <a:p>
            <a:pPr marL="64008" indent="0">
              <a:buNone/>
            </a:pPr>
            <a:r>
              <a:rPr lang="hr-HR" dirty="0" smtClean="0"/>
              <a:t>-</a:t>
            </a:r>
            <a:r>
              <a:rPr lang="hr-HR" b="1" dirty="0" smtClean="0"/>
              <a:t>srednjoškolska dob</a:t>
            </a:r>
            <a:r>
              <a:rPr lang="hr-HR" dirty="0" smtClean="0"/>
              <a:t>-najrizičnija skupina za razvoj poremećaja prehrane</a:t>
            </a:r>
          </a:p>
          <a:p>
            <a:pPr marL="64008" indent="0">
              <a:buNone/>
            </a:pPr>
            <a:r>
              <a:rPr lang="hr-HR" dirty="0"/>
              <a:t>	     </a:t>
            </a:r>
            <a:r>
              <a:rPr lang="hr-HR" dirty="0" smtClean="0"/>
              <a:t>                      -poremećaji koji </a:t>
            </a:r>
            <a:r>
              <a:rPr lang="hr-HR" dirty="0"/>
              <a:t>se javljaju u tom razdoblju mogu se kretati od </a:t>
            </a:r>
            <a:r>
              <a:rPr lang="hr-HR" dirty="0" smtClean="0"/>
              <a:t>nezadovoljstva vlastitim </a:t>
            </a:r>
            <a:r>
              <a:rPr lang="hr-HR" dirty="0"/>
              <a:t>tijelom preko nepatološkog držanja dijete, sve </a:t>
            </a:r>
            <a:r>
              <a:rPr lang="hr-HR" dirty="0" smtClean="0"/>
              <a:t>do „čistih”poremećaja prehrane kao</a:t>
            </a:r>
            <a:endParaRPr lang="hr-HR" dirty="0"/>
          </a:p>
          <a:p>
            <a:pPr marL="64008" indent="0">
              <a:buNone/>
            </a:pPr>
            <a:r>
              <a:rPr lang="hr-HR" dirty="0"/>
              <a:t>što su anoreksija i </a:t>
            </a:r>
            <a:r>
              <a:rPr lang="hr-HR" dirty="0" smtClean="0"/>
              <a:t>bulimija</a:t>
            </a:r>
          </a:p>
        </p:txBody>
      </p:sp>
    </p:spTree>
    <p:extLst>
      <p:ext uri="{BB962C8B-B14F-4D97-AF65-F5344CB8AC3E}">
        <p14:creationId xmlns:p14="http://schemas.microsoft.com/office/powerpoint/2010/main" val="8589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752"/>
            <a:ext cx="8229600" cy="5654496"/>
          </a:xfrm>
        </p:spPr>
        <p:txBody>
          <a:bodyPr/>
          <a:lstStyle/>
          <a:p>
            <a:r>
              <a:rPr lang="hr-HR" dirty="0" smtClean="0"/>
              <a:t>SPOL</a:t>
            </a:r>
          </a:p>
          <a:p>
            <a:pPr marL="64008" indent="0">
              <a:buNone/>
            </a:pPr>
            <a:r>
              <a:rPr lang="hr-HR" dirty="0" smtClean="0"/>
              <a:t>-</a:t>
            </a:r>
            <a:r>
              <a:rPr lang="hr-HR" dirty="0"/>
              <a:t>poremećaji prehrane tipično se vezuju uz </a:t>
            </a:r>
            <a:r>
              <a:rPr lang="hr-HR" dirty="0" smtClean="0"/>
              <a:t>  ženski </a:t>
            </a:r>
            <a:r>
              <a:rPr lang="hr-HR" dirty="0"/>
              <a:t>spol, s odnosom </a:t>
            </a:r>
            <a:r>
              <a:rPr lang="hr-HR" dirty="0" smtClean="0"/>
              <a:t>9:1</a:t>
            </a:r>
          </a:p>
          <a:p>
            <a:pPr marL="64008" indent="0">
              <a:buNone/>
            </a:pPr>
            <a:r>
              <a:rPr lang="hr-HR" dirty="0" smtClean="0"/>
              <a:t>-nezadovoljstvo </a:t>
            </a:r>
            <a:r>
              <a:rPr lang="hr-HR" dirty="0"/>
              <a:t>tijelom i </a:t>
            </a:r>
            <a:r>
              <a:rPr lang="hr-HR" dirty="0" smtClean="0"/>
              <a:t>ograničavanje </a:t>
            </a:r>
            <a:r>
              <a:rPr lang="hr-HR" dirty="0"/>
              <a:t>unosa hrane </a:t>
            </a:r>
            <a:r>
              <a:rPr lang="hr-HR" dirty="0" smtClean="0"/>
              <a:t>ponašanja sukoja </a:t>
            </a:r>
            <a:r>
              <a:rPr lang="hr-HR" dirty="0"/>
              <a:t>su </a:t>
            </a:r>
            <a:r>
              <a:rPr lang="hr-HR" dirty="0" smtClean="0"/>
              <a:t>uobičajenija </a:t>
            </a:r>
            <a:r>
              <a:rPr lang="hr-HR" dirty="0"/>
              <a:t>za žene, nego za </a:t>
            </a:r>
            <a:r>
              <a:rPr lang="hr-HR" dirty="0" smtClean="0"/>
              <a:t>muškarce</a:t>
            </a:r>
          </a:p>
          <a:p>
            <a:pPr marL="64008" indent="0">
              <a:buNone/>
            </a:pPr>
            <a:r>
              <a:rPr lang="hr-HR" dirty="0"/>
              <a:t>-zabrinutost </a:t>
            </a:r>
            <a:r>
              <a:rPr lang="hr-HR" dirty="0" smtClean="0"/>
              <a:t>tjelesnim izgledom </a:t>
            </a:r>
            <a:r>
              <a:rPr lang="hr-HR" dirty="0"/>
              <a:t>i težinom od </a:t>
            </a:r>
            <a:r>
              <a:rPr lang="hr-HR" dirty="0" smtClean="0"/>
              <a:t>većeg je značenja </a:t>
            </a:r>
            <a:r>
              <a:rPr lang="hr-HR" dirty="0"/>
              <a:t>za djevojke nego za </a:t>
            </a:r>
            <a:r>
              <a:rPr lang="hr-HR" dirty="0" smtClean="0"/>
              <a:t>mladiće</a:t>
            </a:r>
            <a:endParaRPr lang="hr-HR" dirty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221922"/>
            <a:ext cx="3331071" cy="2495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329794"/>
            <a:ext cx="3799217" cy="2528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4459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/>
          <a:lstStyle/>
          <a:p>
            <a:r>
              <a:rPr lang="hr-HR" dirty="0" smtClean="0"/>
              <a:t>TJELESNA TEŽINA</a:t>
            </a:r>
          </a:p>
          <a:p>
            <a:pPr marL="64008" indent="0">
              <a:buNone/>
            </a:pPr>
            <a:r>
              <a:rPr lang="hr-HR" dirty="0"/>
              <a:t>-predstavlja temeljni problem kod </a:t>
            </a:r>
            <a:r>
              <a:rPr lang="hr-HR" dirty="0" smtClean="0"/>
              <a:t>poremećaja prehrane</a:t>
            </a:r>
          </a:p>
          <a:p>
            <a:pPr marL="64008" indent="0">
              <a:buNone/>
            </a:pPr>
            <a:r>
              <a:rPr lang="hr-HR" dirty="0"/>
              <a:t>-prisutna je izrazita zabrinutost zbog težine koja se </a:t>
            </a:r>
            <a:r>
              <a:rPr lang="hr-HR" dirty="0" smtClean="0"/>
              <a:t>često pokušava smanjiti </a:t>
            </a:r>
            <a:r>
              <a:rPr lang="hr-HR" dirty="0"/>
              <a:t>i kontrolirati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724" y="3212976"/>
            <a:ext cx="4953000" cy="3314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43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Psihološki čimbenici nastanka poremećaja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Depresivnost</a:t>
            </a:r>
          </a:p>
          <a:p>
            <a:r>
              <a:rPr lang="hr-HR" dirty="0" smtClean="0"/>
              <a:t>Samopoštovanje</a:t>
            </a:r>
          </a:p>
          <a:p>
            <a:r>
              <a:rPr lang="hr-HR" dirty="0" smtClean="0"/>
              <a:t>Nezadovoljstvo tijelom</a:t>
            </a:r>
          </a:p>
          <a:p>
            <a:r>
              <a:rPr lang="hr-HR" dirty="0" smtClean="0"/>
              <a:t>Problemi autonomije</a:t>
            </a:r>
          </a:p>
          <a:p>
            <a:r>
              <a:rPr lang="hr-HR" dirty="0" smtClean="0"/>
              <a:t>Perfekcionizam</a:t>
            </a:r>
          </a:p>
          <a:p>
            <a:r>
              <a:rPr lang="hr-HR" dirty="0" smtClean="0"/>
              <a:t>Poremečaji ličnosti</a:t>
            </a:r>
          </a:p>
          <a:p>
            <a:r>
              <a:rPr lang="hr-HR" dirty="0" smtClean="0"/>
              <a:t>Anksioznost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559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r>
              <a:rPr lang="hr-HR" dirty="0" smtClean="0"/>
              <a:t>PERCEPCIJA </a:t>
            </a:r>
            <a:r>
              <a:rPr lang="hr-HR" dirty="0"/>
              <a:t>VLASTITOG </a:t>
            </a:r>
            <a:r>
              <a:rPr lang="hr-HR" dirty="0" smtClean="0"/>
              <a:t>TIJELA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2952328"/>
          </a:xfrm>
        </p:spPr>
        <p:txBody>
          <a:bodyPr/>
          <a:lstStyle/>
          <a:p>
            <a:pPr marL="64008" indent="0">
              <a:buNone/>
            </a:pPr>
            <a:r>
              <a:rPr lang="hr-HR" dirty="0" smtClean="0"/>
              <a:t>-osobe s poremećajem prehrane imaju nerealnu percepciju vlastitog tijela</a:t>
            </a:r>
          </a:p>
          <a:p>
            <a:pPr marL="64008" indent="0">
              <a:buNone/>
            </a:pPr>
            <a:r>
              <a:rPr lang="hr-HR" dirty="0"/>
              <a:t>-</a:t>
            </a:r>
            <a:r>
              <a:rPr lang="hr-HR" dirty="0" smtClean="0"/>
              <a:t>bez obzira na povratne informacije iz okoline vjeruju isključivo u svoju procjenu</a:t>
            </a:r>
          </a:p>
          <a:p>
            <a:pPr marL="64008" indent="0">
              <a:buNone/>
            </a:pPr>
            <a:endParaRPr lang="hr-H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333380"/>
            <a:ext cx="5461960" cy="3511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575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ODSTUPANJA U PONAŠANJU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Izbjegavanje situacija u kojima se mora pokazivati tijelo, pogotovo ukoliko bi takve situacije mogle uključivati poglede suprotnog spola</a:t>
            </a:r>
          </a:p>
          <a:p>
            <a:r>
              <a:rPr lang="hr-HR" dirty="0" smtClean="0"/>
              <a:t>Često provjeravanje vlastitog izgleda u zrcalu</a:t>
            </a:r>
          </a:p>
          <a:p>
            <a:r>
              <a:rPr lang="hr-HR" dirty="0" smtClean="0"/>
              <a:t>Široka, tamna odjeća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053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2800</TotalTime>
  <Words>646</Words>
  <Application>Microsoft Office PowerPoint</Application>
  <PresentationFormat>Prikaz na zaslonu (4:3)</PresentationFormat>
  <Paragraphs>149</Paragraphs>
  <Slides>23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23</vt:i4>
      </vt:variant>
    </vt:vector>
  </HeadingPairs>
  <TitlesOfParts>
    <vt:vector size="27" baseType="lpstr">
      <vt:lpstr>Century Gothic</vt:lpstr>
      <vt:lpstr>Verdana</vt:lpstr>
      <vt:lpstr>Wingdings 2</vt:lpstr>
      <vt:lpstr>Verve</vt:lpstr>
      <vt:lpstr>POREMEĆAJI U PREHRANI</vt:lpstr>
      <vt:lpstr>PowerPointova prezentacija</vt:lpstr>
      <vt:lpstr>Karakteristike osoba koje oboljevaju:</vt:lpstr>
      <vt:lpstr>Biološki čimbenici nastanka poremećaja</vt:lpstr>
      <vt:lpstr>PowerPointova prezentacija</vt:lpstr>
      <vt:lpstr>PowerPointova prezentacija</vt:lpstr>
      <vt:lpstr>Psihološki čimbenici nastanka poremećaja</vt:lpstr>
      <vt:lpstr>PERCEPCIJA VLASTITOG TIJELA</vt:lpstr>
      <vt:lpstr>ODSTUPANJA U PONAŠANJU</vt:lpstr>
      <vt:lpstr>Socijalni čimbenici nastanka poremećaja</vt:lpstr>
      <vt:lpstr>Anoreksija</vt:lpstr>
      <vt:lpstr>Dva tipa anoreksije:</vt:lpstr>
      <vt:lpstr>Znakovi  koji ukazuju na anoreksiju:</vt:lpstr>
      <vt:lpstr>Simptomi</vt:lpstr>
      <vt:lpstr>Komplikacije</vt:lpstr>
      <vt:lpstr>Liječenje- kompleksno</vt:lpstr>
      <vt:lpstr>Bulimija</vt:lpstr>
      <vt:lpstr>Dva tipa bulimije</vt:lpstr>
      <vt:lpstr>Znakovi  koji ukazuju na bulimiju:</vt:lpstr>
      <vt:lpstr>Komplikacije </vt:lpstr>
      <vt:lpstr>Liječenje -kompleksno</vt:lpstr>
      <vt:lpstr>HVALA NA PAŽNJI!!!!!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POREMEĆAJI U PREHRANI</dc:title>
  <dc:creator>ancy</dc:creator>
  <cp:lastModifiedBy>Korisnik</cp:lastModifiedBy>
  <cp:revision>43</cp:revision>
  <dcterms:created xsi:type="dcterms:W3CDTF">2014-01-03T11:00:22Z</dcterms:created>
  <dcterms:modified xsi:type="dcterms:W3CDTF">2020-04-02T10:02:19Z</dcterms:modified>
</cp:coreProperties>
</file>